
<file path=[Content_Types].xml><?xml version="1.0" encoding="utf-8"?>
<Types xmlns="http://schemas.openxmlformats.org/package/2006/content-types">
  <Override PartName="/ppt/drawings/drawing1.xml" ContentType="application/vnd.openxmlformats-officedocument.drawingml.chartshapes+xml"/>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charts/chart1.xml" ContentType="application/vnd.openxmlformats-officedocument.drawingml.char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Default Extension="xlsm" ContentType="application/vnd.ms-excel.sheet.macroEnabled.12"/>
  <Override PartName="/ppt/slides/slide16.xml" ContentType="application/vnd.openxmlformats-officedocument.presentationml.slide+xml"/>
  <Override PartName="/ppt/slides/slide7.xml" ContentType="application/vnd.openxmlformats-officedocument.presentationml.slide+xml"/>
  <Override PartName="/ppt/charts/chart2.xml" ContentType="application/vnd.openxmlformats-officedocument.drawingml.chart+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charts/chart3.xml" ContentType="application/vnd.openxmlformats-officedocument.drawingml.chart+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26" r:id="rId1"/>
  </p:sldMasterIdLst>
  <p:notesMasterIdLst>
    <p:notesMasterId r:id="rId26"/>
  </p:notesMasterIdLst>
  <p:handoutMasterIdLst>
    <p:handoutMasterId r:id="rId27"/>
  </p:handoutMasterIdLst>
  <p:sldIdLst>
    <p:sldId id="256" r:id="rId2"/>
    <p:sldId id="258" r:id="rId3"/>
    <p:sldId id="267" r:id="rId4"/>
    <p:sldId id="260" r:id="rId5"/>
    <p:sldId id="261" r:id="rId6"/>
    <p:sldId id="271" r:id="rId7"/>
    <p:sldId id="272" r:id="rId8"/>
    <p:sldId id="273" r:id="rId9"/>
    <p:sldId id="268" r:id="rId10"/>
    <p:sldId id="262" r:id="rId11"/>
    <p:sldId id="263" r:id="rId12"/>
    <p:sldId id="269" r:id="rId13"/>
    <p:sldId id="270" r:id="rId14"/>
    <p:sldId id="277" r:id="rId15"/>
    <p:sldId id="278" r:id="rId16"/>
    <p:sldId id="264" r:id="rId17"/>
    <p:sldId id="276" r:id="rId18"/>
    <p:sldId id="274" r:id="rId19"/>
    <p:sldId id="279" r:id="rId20"/>
    <p:sldId id="280" r:id="rId21"/>
    <p:sldId id="265" r:id="rId22"/>
    <p:sldId id="266" r:id="rId23"/>
    <p:sldId id="275" r:id="rId24"/>
    <p:sldId id="281"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gray"/>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4228" autoAdjust="0"/>
    <p:restoredTop sz="86399" autoAdjust="0"/>
  </p:normalViewPr>
  <p:slideViewPr>
    <p:cSldViewPr snapToGrid="0" snapToObjects="1">
      <p:cViewPr varScale="1">
        <p:scale>
          <a:sx n="139" d="100"/>
          <a:sy n="139" d="100"/>
        </p:scale>
        <p:origin x="-10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111.xlsm"/><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Macro-Enabled_Worksheet222.xlsm"/></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Macro-Enabled_Worksheet333.xlsm"/></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view3D>
      <c:hPercent val="66"/>
      <c:depthPercent val="100"/>
      <c:rAngAx val="1"/>
    </c:view3D>
    <c:floor>
      <c:spPr>
        <a:solidFill>
          <a:srgbClr val="C0C0C0"/>
        </a:solidFill>
        <a:ln w="3175">
          <a:solidFill>
            <a:srgbClr val="000000"/>
          </a:solidFill>
          <a:prstDash val="solid"/>
        </a:ln>
      </c:spPr>
    </c:floor>
    <c:sideWall>
      <c:spPr>
        <a:noFill/>
        <a:ln w="12700">
          <a:solidFill>
            <a:srgbClr val="000000"/>
          </a:solidFill>
          <a:prstDash val="solid"/>
        </a:ln>
      </c:spPr>
    </c:sideWall>
    <c:backWall>
      <c:spPr>
        <a:noFill/>
        <a:ln w="12700">
          <a:solidFill>
            <a:srgbClr val="000000"/>
          </a:solidFill>
          <a:prstDash val="solid"/>
        </a:ln>
      </c:spPr>
    </c:backWall>
    <c:plotArea>
      <c:layout>
        <c:manualLayout>
          <c:layoutTarget val="inner"/>
          <c:xMode val="edge"/>
          <c:yMode val="edge"/>
          <c:x val="0.11038961038961"/>
          <c:y val="0.0324483775811209"/>
          <c:w val="0.861471861471861"/>
          <c:h val="0.68141592920354"/>
        </c:manualLayout>
      </c:layout>
      <c:bar3DChart>
        <c:barDir val="col"/>
        <c:grouping val="clustered"/>
        <c:ser>
          <c:idx val="0"/>
          <c:order val="0"/>
          <c:tx>
            <c:strRef>
              <c:f>Sheet1!$B$1</c:f>
              <c:strCache>
                <c:ptCount val="1"/>
                <c:pt idx="0">
                  <c:v>Pre-tutorial</c:v>
                </c:pt>
              </c:strCache>
            </c:strRef>
          </c:tx>
          <c:spPr>
            <a:solidFill>
              <a:srgbClr val="00CCFF"/>
            </a:solidFill>
            <a:ln w="10067">
              <a:solidFill>
                <a:srgbClr val="000000"/>
              </a:solidFill>
              <a:prstDash val="solid"/>
            </a:ln>
            <a:effectLst>
              <a:outerShdw dist="35921" dir="2700000" algn="br">
                <a:srgbClr val="000000"/>
              </a:outerShdw>
            </a:effectLst>
          </c:spPr>
          <c:cat>
            <c:strRef>
              <c:f>Sheet1!$A$2:$A$14</c:f>
              <c:strCache>
                <c:ptCount val="13"/>
                <c:pt idx="0">
                  <c:v>0-5</c:v>
                </c:pt>
                <c:pt idx="1">
                  <c:v>6-10</c:v>
                </c:pt>
                <c:pt idx="2">
                  <c:v>11-15</c:v>
                </c:pt>
                <c:pt idx="3">
                  <c:v>16-20</c:v>
                </c:pt>
                <c:pt idx="4">
                  <c:v>21-25</c:v>
                </c:pt>
                <c:pt idx="5">
                  <c:v>26-30</c:v>
                </c:pt>
                <c:pt idx="6">
                  <c:v>31-35</c:v>
                </c:pt>
                <c:pt idx="7">
                  <c:v>36-40</c:v>
                </c:pt>
                <c:pt idx="8">
                  <c:v>41-45</c:v>
                </c:pt>
                <c:pt idx="9">
                  <c:v>46-50</c:v>
                </c:pt>
                <c:pt idx="10">
                  <c:v>51-55</c:v>
                </c:pt>
                <c:pt idx="11">
                  <c:v>56-60</c:v>
                </c:pt>
                <c:pt idx="12">
                  <c:v>61-65</c:v>
                </c:pt>
              </c:strCache>
            </c:strRef>
          </c:cat>
          <c:val>
            <c:numRef>
              <c:f>Sheet1!$B$2:$B$14</c:f>
              <c:numCache>
                <c:formatCode>General</c:formatCode>
                <c:ptCount val="13"/>
                <c:pt idx="0">
                  <c:v>0.0</c:v>
                </c:pt>
                <c:pt idx="1">
                  <c:v>0.0</c:v>
                </c:pt>
                <c:pt idx="2">
                  <c:v>4.0</c:v>
                </c:pt>
                <c:pt idx="3">
                  <c:v>12.0</c:v>
                </c:pt>
                <c:pt idx="4">
                  <c:v>4.0</c:v>
                </c:pt>
                <c:pt idx="5">
                  <c:v>5.0</c:v>
                </c:pt>
                <c:pt idx="6">
                  <c:v>9.0</c:v>
                </c:pt>
                <c:pt idx="7">
                  <c:v>13.0</c:v>
                </c:pt>
                <c:pt idx="8">
                  <c:v>5.0</c:v>
                </c:pt>
                <c:pt idx="9">
                  <c:v>4.0</c:v>
                </c:pt>
                <c:pt idx="10">
                  <c:v>1.0</c:v>
                </c:pt>
                <c:pt idx="11">
                  <c:v>0.0</c:v>
                </c:pt>
                <c:pt idx="12">
                  <c:v>1.0</c:v>
                </c:pt>
              </c:numCache>
            </c:numRef>
          </c:val>
        </c:ser>
        <c:ser>
          <c:idx val="1"/>
          <c:order val="1"/>
          <c:tx>
            <c:strRef>
              <c:f>Sheet1!$C$1</c:f>
              <c:strCache>
                <c:ptCount val="1"/>
                <c:pt idx="0">
                  <c:v>Post-tutorial</c:v>
                </c:pt>
              </c:strCache>
            </c:strRef>
          </c:tx>
          <c:spPr>
            <a:solidFill>
              <a:srgbClr val="000090"/>
            </a:solidFill>
            <a:ln w="10067">
              <a:solidFill>
                <a:srgbClr val="000000"/>
              </a:solidFill>
              <a:prstDash val="solid"/>
            </a:ln>
            <a:effectLst>
              <a:outerShdw dist="35921" dir="2700000" algn="br">
                <a:srgbClr val="000000"/>
              </a:outerShdw>
            </a:effectLst>
          </c:spPr>
          <c:cat>
            <c:strRef>
              <c:f>Sheet1!$A$2:$A$14</c:f>
              <c:strCache>
                <c:ptCount val="13"/>
                <c:pt idx="0">
                  <c:v>0-5</c:v>
                </c:pt>
                <c:pt idx="1">
                  <c:v>6-10</c:v>
                </c:pt>
                <c:pt idx="2">
                  <c:v>11-15</c:v>
                </c:pt>
                <c:pt idx="3">
                  <c:v>16-20</c:v>
                </c:pt>
                <c:pt idx="4">
                  <c:v>21-25</c:v>
                </c:pt>
                <c:pt idx="5">
                  <c:v>26-30</c:v>
                </c:pt>
                <c:pt idx="6">
                  <c:v>31-35</c:v>
                </c:pt>
                <c:pt idx="7">
                  <c:v>36-40</c:v>
                </c:pt>
                <c:pt idx="8">
                  <c:v>41-45</c:v>
                </c:pt>
                <c:pt idx="9">
                  <c:v>46-50</c:v>
                </c:pt>
                <c:pt idx="10">
                  <c:v>51-55</c:v>
                </c:pt>
                <c:pt idx="11">
                  <c:v>56-60</c:v>
                </c:pt>
                <c:pt idx="12">
                  <c:v>61-65</c:v>
                </c:pt>
              </c:strCache>
            </c:strRef>
          </c:cat>
          <c:val>
            <c:numRef>
              <c:f>Sheet1!$C$2:$C$14</c:f>
              <c:numCache>
                <c:formatCode>General</c:formatCode>
                <c:ptCount val="13"/>
                <c:pt idx="0">
                  <c:v>0.0</c:v>
                </c:pt>
                <c:pt idx="1">
                  <c:v>0.0</c:v>
                </c:pt>
                <c:pt idx="2">
                  <c:v>0.0</c:v>
                </c:pt>
                <c:pt idx="3">
                  <c:v>0.0</c:v>
                </c:pt>
                <c:pt idx="4">
                  <c:v>2.0</c:v>
                </c:pt>
                <c:pt idx="5">
                  <c:v>4.0</c:v>
                </c:pt>
                <c:pt idx="6">
                  <c:v>2.0</c:v>
                </c:pt>
                <c:pt idx="7">
                  <c:v>1.0</c:v>
                </c:pt>
                <c:pt idx="8">
                  <c:v>2.0</c:v>
                </c:pt>
                <c:pt idx="9">
                  <c:v>3.0</c:v>
                </c:pt>
                <c:pt idx="10">
                  <c:v>6.0</c:v>
                </c:pt>
                <c:pt idx="11">
                  <c:v>3.0</c:v>
                </c:pt>
                <c:pt idx="12">
                  <c:v>13.0</c:v>
                </c:pt>
              </c:numCache>
            </c:numRef>
          </c:val>
        </c:ser>
        <c:gapWidth val="30"/>
        <c:gapDepth val="0"/>
        <c:shape val="box"/>
        <c:axId val="464498600"/>
        <c:axId val="464502248"/>
        <c:axId val="0"/>
      </c:bar3DChart>
      <c:catAx>
        <c:axId val="464498600"/>
        <c:scaling>
          <c:orientation val="minMax"/>
        </c:scaling>
        <c:axPos val="b"/>
        <c:numFmt formatCode="@" sourceLinked="1"/>
        <c:tickLblPos val="low"/>
        <c:spPr>
          <a:ln w="2517">
            <a:solidFill>
              <a:srgbClr val="000000"/>
            </a:solidFill>
            <a:prstDash val="solid"/>
          </a:ln>
        </c:spPr>
        <c:txPr>
          <a:bodyPr rot="-2700000" vert="horz"/>
          <a:lstStyle/>
          <a:p>
            <a:pPr>
              <a:defRPr sz="1268" b="1" i="0" u="none" strike="noStrike" baseline="0">
                <a:solidFill>
                  <a:srgbClr val="000000"/>
                </a:solidFill>
                <a:latin typeface="Arial"/>
                <a:ea typeface="Arial"/>
                <a:cs typeface="Arial"/>
              </a:defRPr>
            </a:pPr>
            <a:endParaRPr lang="en-US"/>
          </a:p>
        </c:txPr>
        <c:crossAx val="464502248"/>
        <c:crosses val="autoZero"/>
        <c:auto val="1"/>
        <c:lblAlgn val="ctr"/>
        <c:lblOffset val="100"/>
        <c:tickLblSkip val="1"/>
        <c:tickMarkSkip val="1"/>
      </c:catAx>
      <c:valAx>
        <c:axId val="464502248"/>
        <c:scaling>
          <c:orientation val="minMax"/>
        </c:scaling>
        <c:axPos val="l"/>
        <c:majorGridlines>
          <c:spPr>
            <a:ln w="2517">
              <a:solidFill>
                <a:srgbClr val="000000"/>
              </a:solidFill>
              <a:prstDash val="solid"/>
            </a:ln>
          </c:spPr>
        </c:majorGridlines>
        <c:numFmt formatCode="General" sourceLinked="1"/>
        <c:tickLblPos val="nextTo"/>
        <c:spPr>
          <a:ln w="2517">
            <a:solidFill>
              <a:srgbClr val="000000"/>
            </a:solidFill>
            <a:prstDash val="solid"/>
          </a:ln>
        </c:spPr>
        <c:txPr>
          <a:bodyPr rot="0" vert="horz"/>
          <a:lstStyle/>
          <a:p>
            <a:pPr>
              <a:defRPr sz="1585" b="1" i="0" u="none" strike="noStrike" baseline="0">
                <a:solidFill>
                  <a:srgbClr val="000000"/>
                </a:solidFill>
                <a:latin typeface="Arial"/>
                <a:ea typeface="Arial"/>
                <a:cs typeface="Arial"/>
              </a:defRPr>
            </a:pPr>
            <a:endParaRPr lang="en-US"/>
          </a:p>
        </c:txPr>
        <c:crossAx val="464498600"/>
        <c:crosses val="autoZero"/>
        <c:crossBetween val="between"/>
      </c:valAx>
      <c:spPr>
        <a:noFill/>
        <a:ln w="20135">
          <a:noFill/>
        </a:ln>
      </c:spPr>
    </c:plotArea>
    <c:legend>
      <c:legendPos val="b"/>
      <c:layout>
        <c:manualLayout>
          <c:xMode val="edge"/>
          <c:yMode val="edge"/>
          <c:x val="0.194805194805195"/>
          <c:y val="0.91740412979351"/>
          <c:w val="0.608225108225108"/>
          <c:h val="0.0766961651917404"/>
        </c:manualLayout>
      </c:layout>
      <c:spPr>
        <a:noFill/>
        <a:ln w="20135">
          <a:noFill/>
        </a:ln>
      </c:spPr>
      <c:txPr>
        <a:bodyPr/>
        <a:lstStyle/>
        <a:p>
          <a:pPr>
            <a:defRPr sz="1459" b="1" i="0" u="none" strike="noStrike" baseline="0">
              <a:solidFill>
                <a:srgbClr val="000000"/>
              </a:solidFill>
              <a:latin typeface="Arial"/>
              <a:ea typeface="Arial"/>
              <a:cs typeface="Arial"/>
            </a:defRPr>
          </a:pPr>
          <a:endParaRPr lang="en-US"/>
        </a:p>
      </c:txPr>
    </c:legend>
    <c:plotVisOnly val="1"/>
    <c:dispBlanksAs val="gap"/>
  </c:chart>
  <c:spPr>
    <a:noFill/>
    <a:ln>
      <a:noFill/>
    </a:ln>
  </c:spPr>
  <c:txPr>
    <a:bodyPr/>
    <a:lstStyle/>
    <a:p>
      <a:pPr>
        <a:defRPr sz="1585" b="1" i="0" u="none" strike="noStrike" baseline="0">
          <a:solidFill>
            <a:srgbClr val="000000"/>
          </a:solidFill>
          <a:latin typeface="Arial"/>
          <a:ea typeface="Arial"/>
          <a:cs typeface="Arial"/>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
  <c:chart>
    <c:autoTitleDeleted val="1"/>
    <c:view3D>
      <c:hPercent val="66"/>
      <c:depthPercent val="100"/>
      <c:rAngAx val="1"/>
    </c:view3D>
    <c:floor>
      <c:spPr>
        <a:solidFill>
          <a:srgbClr val="C0C0C0"/>
        </a:solidFill>
        <a:ln w="3175">
          <a:solidFill>
            <a:srgbClr val="000000"/>
          </a:solidFill>
          <a:prstDash val="solid"/>
        </a:ln>
      </c:spPr>
    </c:floor>
    <c:sideWall>
      <c:spPr>
        <a:noFill/>
        <a:ln w="12700">
          <a:solidFill>
            <a:srgbClr val="000000"/>
          </a:solidFill>
          <a:prstDash val="solid"/>
        </a:ln>
      </c:spPr>
    </c:sideWall>
    <c:backWall>
      <c:spPr>
        <a:noFill/>
        <a:ln w="12700">
          <a:solidFill>
            <a:srgbClr val="000000"/>
          </a:solidFill>
          <a:prstDash val="solid"/>
        </a:ln>
      </c:spPr>
    </c:backWall>
    <c:plotArea>
      <c:layout>
        <c:manualLayout>
          <c:layoutTarget val="inner"/>
          <c:xMode val="edge"/>
          <c:yMode val="edge"/>
          <c:x val="0.0757575757575758"/>
          <c:y val="0.0294985250737463"/>
          <c:w val="0.896103896103896"/>
          <c:h val="0.722713864306785"/>
        </c:manualLayout>
      </c:layout>
      <c:bar3DChart>
        <c:barDir val="col"/>
        <c:grouping val="clustered"/>
        <c:ser>
          <c:idx val="0"/>
          <c:order val="0"/>
          <c:tx>
            <c:strRef>
              <c:f>Sheet1!$B$1</c:f>
              <c:strCache>
                <c:ptCount val="1"/>
                <c:pt idx="0">
                  <c:v>Pre-tutorial</c:v>
                </c:pt>
              </c:strCache>
            </c:strRef>
          </c:tx>
          <c:spPr>
            <a:solidFill>
              <a:srgbClr val="00CCFF"/>
            </a:solidFill>
            <a:ln w="10830">
              <a:solidFill>
                <a:srgbClr val="000000"/>
              </a:solidFill>
              <a:prstDash val="solid"/>
            </a:ln>
            <a:effectLst>
              <a:outerShdw dist="35921" dir="2700000" algn="br">
                <a:srgbClr val="000000"/>
              </a:outerShdw>
            </a:effectLst>
          </c:spPr>
          <c:cat>
            <c:strRef>
              <c:f>Sheet1!$A$2:$A$12</c:f>
              <c:strCache>
                <c:ptCount val="11"/>
                <c:pt idx="0">
                  <c:v>blank (0)</c:v>
                </c:pt>
                <c:pt idx="1">
                  <c:v>1</c:v>
                </c:pt>
                <c:pt idx="2">
                  <c:v>2</c:v>
                </c:pt>
                <c:pt idx="3">
                  <c:v>3</c:v>
                </c:pt>
                <c:pt idx="4">
                  <c:v>4</c:v>
                </c:pt>
                <c:pt idx="5">
                  <c:v>5</c:v>
                </c:pt>
                <c:pt idx="6">
                  <c:v>6</c:v>
                </c:pt>
                <c:pt idx="7">
                  <c:v>7</c:v>
                </c:pt>
                <c:pt idx="8">
                  <c:v>8</c:v>
                </c:pt>
                <c:pt idx="9">
                  <c:v>9</c:v>
                </c:pt>
                <c:pt idx="10">
                  <c:v>accurate (10)</c:v>
                </c:pt>
              </c:strCache>
            </c:strRef>
          </c:cat>
          <c:val>
            <c:numRef>
              <c:f>Sheet1!$B$2:$B$12</c:f>
              <c:numCache>
                <c:formatCode>General</c:formatCode>
                <c:ptCount val="11"/>
                <c:pt idx="0">
                  <c:v>60.0</c:v>
                </c:pt>
                <c:pt idx="1">
                  <c:v>3.0</c:v>
                </c:pt>
                <c:pt idx="2">
                  <c:v>14.0</c:v>
                </c:pt>
                <c:pt idx="3">
                  <c:v>0.0</c:v>
                </c:pt>
                <c:pt idx="4">
                  <c:v>9.0</c:v>
                </c:pt>
                <c:pt idx="5">
                  <c:v>2.0</c:v>
                </c:pt>
                <c:pt idx="6">
                  <c:v>9.0</c:v>
                </c:pt>
                <c:pt idx="7">
                  <c:v>0.0</c:v>
                </c:pt>
                <c:pt idx="8">
                  <c:v>2.0</c:v>
                </c:pt>
                <c:pt idx="9">
                  <c:v>0.0</c:v>
                </c:pt>
                <c:pt idx="10">
                  <c:v>2.0</c:v>
                </c:pt>
              </c:numCache>
            </c:numRef>
          </c:val>
        </c:ser>
        <c:ser>
          <c:idx val="1"/>
          <c:order val="1"/>
          <c:tx>
            <c:strRef>
              <c:f>Sheet1!$C$1</c:f>
              <c:strCache>
                <c:ptCount val="1"/>
                <c:pt idx="0">
                  <c:v>Post-tutorial</c:v>
                </c:pt>
              </c:strCache>
            </c:strRef>
          </c:tx>
          <c:spPr>
            <a:solidFill>
              <a:srgbClr val="000090"/>
            </a:solidFill>
            <a:ln w="10830">
              <a:solidFill>
                <a:srgbClr val="000000"/>
              </a:solidFill>
              <a:prstDash val="solid"/>
            </a:ln>
            <a:effectLst>
              <a:outerShdw dist="35921" dir="2700000" algn="br">
                <a:srgbClr val="000000"/>
              </a:outerShdw>
            </a:effectLst>
          </c:spPr>
          <c:cat>
            <c:strRef>
              <c:f>Sheet1!$A$2:$A$12</c:f>
              <c:strCache>
                <c:ptCount val="11"/>
                <c:pt idx="0">
                  <c:v>blank (0)</c:v>
                </c:pt>
                <c:pt idx="1">
                  <c:v>1</c:v>
                </c:pt>
                <c:pt idx="2">
                  <c:v>2</c:v>
                </c:pt>
                <c:pt idx="3">
                  <c:v>3</c:v>
                </c:pt>
                <c:pt idx="4">
                  <c:v>4</c:v>
                </c:pt>
                <c:pt idx="5">
                  <c:v>5</c:v>
                </c:pt>
                <c:pt idx="6">
                  <c:v>6</c:v>
                </c:pt>
                <c:pt idx="7">
                  <c:v>7</c:v>
                </c:pt>
                <c:pt idx="8">
                  <c:v>8</c:v>
                </c:pt>
                <c:pt idx="9">
                  <c:v>9</c:v>
                </c:pt>
                <c:pt idx="10">
                  <c:v>accurate (10)</c:v>
                </c:pt>
              </c:strCache>
            </c:strRef>
          </c:cat>
          <c:val>
            <c:numRef>
              <c:f>Sheet1!$C$2:$C$12</c:f>
              <c:numCache>
                <c:formatCode>General</c:formatCode>
                <c:ptCount val="11"/>
                <c:pt idx="0">
                  <c:v>11.0</c:v>
                </c:pt>
                <c:pt idx="1">
                  <c:v>0.0</c:v>
                </c:pt>
                <c:pt idx="2">
                  <c:v>6.0</c:v>
                </c:pt>
                <c:pt idx="3">
                  <c:v>0.0</c:v>
                </c:pt>
                <c:pt idx="4">
                  <c:v>11.0</c:v>
                </c:pt>
                <c:pt idx="5">
                  <c:v>0.0</c:v>
                </c:pt>
                <c:pt idx="6">
                  <c:v>3.0</c:v>
                </c:pt>
                <c:pt idx="7">
                  <c:v>0.0</c:v>
                </c:pt>
                <c:pt idx="8">
                  <c:v>14.0</c:v>
                </c:pt>
                <c:pt idx="9">
                  <c:v>0.0</c:v>
                </c:pt>
                <c:pt idx="10">
                  <c:v>56.0</c:v>
                </c:pt>
              </c:numCache>
            </c:numRef>
          </c:val>
        </c:ser>
        <c:gapWidth val="30"/>
        <c:gapDepth val="0"/>
        <c:shape val="box"/>
        <c:axId val="637373512"/>
        <c:axId val="637414216"/>
        <c:axId val="0"/>
      </c:bar3DChart>
      <c:catAx>
        <c:axId val="637373512"/>
        <c:scaling>
          <c:orientation val="minMax"/>
        </c:scaling>
        <c:axPos val="b"/>
        <c:numFmt formatCode="General" sourceLinked="1"/>
        <c:tickLblPos val="low"/>
        <c:spPr>
          <a:ln w="2708">
            <a:solidFill>
              <a:srgbClr val="000000"/>
            </a:solidFill>
            <a:prstDash val="solid"/>
          </a:ln>
        </c:spPr>
        <c:txPr>
          <a:bodyPr rot="0" vert="horz"/>
          <a:lstStyle/>
          <a:p>
            <a:pPr>
              <a:defRPr sz="1023" b="1" i="0" u="none" strike="noStrike" baseline="0">
                <a:solidFill>
                  <a:srgbClr val="000000"/>
                </a:solidFill>
                <a:latin typeface="Arial"/>
                <a:ea typeface="Arial"/>
                <a:cs typeface="Arial"/>
              </a:defRPr>
            </a:pPr>
            <a:endParaRPr lang="en-US"/>
          </a:p>
        </c:txPr>
        <c:crossAx val="637414216"/>
        <c:crosses val="autoZero"/>
        <c:auto val="1"/>
        <c:lblAlgn val="ctr"/>
        <c:lblOffset val="100"/>
        <c:tickLblSkip val="2"/>
        <c:tickMarkSkip val="1"/>
      </c:catAx>
      <c:valAx>
        <c:axId val="637414216"/>
        <c:scaling>
          <c:orientation val="minMax"/>
        </c:scaling>
        <c:axPos val="l"/>
        <c:majorGridlines>
          <c:spPr>
            <a:ln w="2708">
              <a:solidFill>
                <a:srgbClr val="000000"/>
              </a:solidFill>
              <a:prstDash val="solid"/>
            </a:ln>
          </c:spPr>
        </c:majorGridlines>
        <c:numFmt formatCode="General" sourceLinked="1"/>
        <c:tickLblPos val="nextTo"/>
        <c:spPr>
          <a:ln w="2708">
            <a:solidFill>
              <a:srgbClr val="000000"/>
            </a:solidFill>
            <a:prstDash val="solid"/>
          </a:ln>
        </c:spPr>
        <c:txPr>
          <a:bodyPr rot="0" vert="horz"/>
          <a:lstStyle/>
          <a:p>
            <a:pPr>
              <a:defRPr sz="1706" b="1" i="0" u="none" strike="noStrike" baseline="0">
                <a:solidFill>
                  <a:srgbClr val="000000"/>
                </a:solidFill>
                <a:latin typeface="Arial"/>
                <a:ea typeface="Arial"/>
                <a:cs typeface="Arial"/>
              </a:defRPr>
            </a:pPr>
            <a:endParaRPr lang="en-US"/>
          </a:p>
        </c:txPr>
        <c:crossAx val="637373512"/>
        <c:crosses val="autoZero"/>
        <c:crossBetween val="between"/>
      </c:valAx>
      <c:spPr>
        <a:noFill/>
        <a:ln w="21661">
          <a:noFill/>
        </a:ln>
      </c:spPr>
    </c:plotArea>
    <c:legend>
      <c:legendPos val="b"/>
      <c:layout>
        <c:manualLayout>
          <c:xMode val="edge"/>
          <c:yMode val="edge"/>
          <c:x val="0.194805194805195"/>
          <c:y val="0.91740412979351"/>
          <c:w val="0.608225108225108"/>
          <c:h val="0.0766961651917404"/>
        </c:manualLayout>
      </c:layout>
      <c:spPr>
        <a:noFill/>
        <a:ln w="21661">
          <a:noFill/>
        </a:ln>
      </c:spPr>
      <c:txPr>
        <a:bodyPr/>
        <a:lstStyle/>
        <a:p>
          <a:pPr>
            <a:defRPr sz="1569" b="1" i="0" u="none" strike="noStrike" baseline="0">
              <a:solidFill>
                <a:srgbClr val="000000"/>
              </a:solidFill>
              <a:latin typeface="Arial"/>
              <a:ea typeface="Arial"/>
              <a:cs typeface="Arial"/>
            </a:defRPr>
          </a:pPr>
          <a:endParaRPr lang="en-US"/>
        </a:p>
      </c:txPr>
    </c:legend>
    <c:plotVisOnly val="1"/>
    <c:dispBlanksAs val="gap"/>
  </c:chart>
  <c:spPr>
    <a:noFill/>
    <a:ln>
      <a:noFill/>
    </a:ln>
  </c:spPr>
  <c:txPr>
    <a:bodyPr/>
    <a:lstStyle/>
    <a:p>
      <a:pPr>
        <a:defRPr sz="1706" b="1" i="0" u="none" strike="noStrike" baseline="0">
          <a:solidFill>
            <a:srgbClr val="000000"/>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view3D>
      <c:hPercent val="66"/>
      <c:depthPercent val="100"/>
      <c:rAngAx val="1"/>
    </c:view3D>
    <c:floor>
      <c:spPr>
        <a:solidFill>
          <a:srgbClr val="C0C0C0"/>
        </a:solidFill>
        <a:ln w="3175">
          <a:solidFill>
            <a:srgbClr val="000000"/>
          </a:solidFill>
          <a:prstDash val="solid"/>
        </a:ln>
      </c:spPr>
    </c:floor>
    <c:sideWall>
      <c:spPr>
        <a:noFill/>
        <a:ln w="12700">
          <a:solidFill>
            <a:srgbClr val="000000"/>
          </a:solidFill>
          <a:prstDash val="solid"/>
        </a:ln>
      </c:spPr>
    </c:sideWall>
    <c:backWall>
      <c:spPr>
        <a:noFill/>
        <a:ln w="12700">
          <a:solidFill>
            <a:srgbClr val="000000"/>
          </a:solidFill>
          <a:prstDash val="solid"/>
        </a:ln>
      </c:spPr>
    </c:backWall>
    <c:plotArea>
      <c:layout>
        <c:manualLayout>
          <c:layoutTarget val="inner"/>
          <c:xMode val="edge"/>
          <c:yMode val="edge"/>
          <c:x val="0.0757575757575758"/>
          <c:y val="0.0324483775811209"/>
          <c:w val="0.896103896103896"/>
          <c:h val="0.702064896755162"/>
        </c:manualLayout>
      </c:layout>
      <c:bar3DChart>
        <c:barDir val="col"/>
        <c:grouping val="clustered"/>
        <c:ser>
          <c:idx val="0"/>
          <c:order val="0"/>
          <c:tx>
            <c:strRef>
              <c:f>Sheet1!$B$1</c:f>
              <c:strCache>
                <c:ptCount val="1"/>
                <c:pt idx="0">
                  <c:v>Pre-tutorial</c:v>
                </c:pt>
              </c:strCache>
            </c:strRef>
          </c:tx>
          <c:spPr>
            <a:solidFill>
              <a:srgbClr val="00CCFF"/>
            </a:solidFill>
            <a:ln w="11068">
              <a:solidFill>
                <a:srgbClr val="000000"/>
              </a:solidFill>
              <a:prstDash val="solid"/>
            </a:ln>
            <a:effectLst>
              <a:outerShdw dist="35921" dir="2700000" algn="br">
                <a:srgbClr val="000000"/>
              </a:outerShdw>
            </a:effectLst>
          </c:spPr>
          <c:cat>
            <c:strRef>
              <c:f>Sheet1!$A$2:$A$12</c:f>
              <c:strCache>
                <c:ptCount val="11"/>
                <c:pt idx="0">
                  <c:v>not confident (0)</c:v>
                </c:pt>
                <c:pt idx="1">
                  <c:v>1</c:v>
                </c:pt>
                <c:pt idx="2">
                  <c:v>2</c:v>
                </c:pt>
                <c:pt idx="3">
                  <c:v>3</c:v>
                </c:pt>
                <c:pt idx="4">
                  <c:v>4</c:v>
                </c:pt>
                <c:pt idx="5">
                  <c:v>5</c:v>
                </c:pt>
                <c:pt idx="6">
                  <c:v>6</c:v>
                </c:pt>
                <c:pt idx="7">
                  <c:v>7</c:v>
                </c:pt>
                <c:pt idx="8">
                  <c:v>8</c:v>
                </c:pt>
                <c:pt idx="9">
                  <c:v>9</c:v>
                </c:pt>
                <c:pt idx="10">
                  <c:v>very confident (10)</c:v>
                </c:pt>
              </c:strCache>
            </c:strRef>
          </c:cat>
          <c:val>
            <c:numRef>
              <c:f>Sheet1!$B$2:$B$12</c:f>
              <c:numCache>
                <c:formatCode>General</c:formatCode>
                <c:ptCount val="11"/>
                <c:pt idx="0">
                  <c:v>3.0</c:v>
                </c:pt>
                <c:pt idx="1">
                  <c:v>8.0</c:v>
                </c:pt>
                <c:pt idx="2">
                  <c:v>2.0</c:v>
                </c:pt>
                <c:pt idx="3">
                  <c:v>4.0</c:v>
                </c:pt>
                <c:pt idx="4">
                  <c:v>2.0</c:v>
                </c:pt>
                <c:pt idx="5">
                  <c:v>14.0</c:v>
                </c:pt>
                <c:pt idx="6">
                  <c:v>6.0</c:v>
                </c:pt>
                <c:pt idx="7">
                  <c:v>9.0</c:v>
                </c:pt>
                <c:pt idx="8">
                  <c:v>4.0</c:v>
                </c:pt>
                <c:pt idx="9">
                  <c:v>4.0</c:v>
                </c:pt>
                <c:pt idx="10">
                  <c:v>2.0</c:v>
                </c:pt>
              </c:numCache>
            </c:numRef>
          </c:val>
        </c:ser>
        <c:ser>
          <c:idx val="1"/>
          <c:order val="1"/>
          <c:tx>
            <c:strRef>
              <c:f>Sheet1!$C$1</c:f>
              <c:strCache>
                <c:ptCount val="1"/>
                <c:pt idx="0">
                  <c:v>Post-tutorial</c:v>
                </c:pt>
              </c:strCache>
            </c:strRef>
          </c:tx>
          <c:spPr>
            <a:solidFill>
              <a:srgbClr val="000090"/>
            </a:solidFill>
            <a:ln w="11068">
              <a:solidFill>
                <a:srgbClr val="000000"/>
              </a:solidFill>
              <a:prstDash val="solid"/>
            </a:ln>
            <a:effectLst>
              <a:outerShdw dist="35921" dir="2700000" algn="br">
                <a:srgbClr val="000000"/>
              </a:outerShdw>
            </a:effectLst>
          </c:spPr>
          <c:cat>
            <c:strRef>
              <c:f>Sheet1!$A$2:$A$12</c:f>
              <c:strCache>
                <c:ptCount val="11"/>
                <c:pt idx="0">
                  <c:v>not confident (0)</c:v>
                </c:pt>
                <c:pt idx="1">
                  <c:v>1</c:v>
                </c:pt>
                <c:pt idx="2">
                  <c:v>2</c:v>
                </c:pt>
                <c:pt idx="3">
                  <c:v>3</c:v>
                </c:pt>
                <c:pt idx="4">
                  <c:v>4</c:v>
                </c:pt>
                <c:pt idx="5">
                  <c:v>5</c:v>
                </c:pt>
                <c:pt idx="6">
                  <c:v>6</c:v>
                </c:pt>
                <c:pt idx="7">
                  <c:v>7</c:v>
                </c:pt>
                <c:pt idx="8">
                  <c:v>8</c:v>
                </c:pt>
                <c:pt idx="9">
                  <c:v>9</c:v>
                </c:pt>
                <c:pt idx="10">
                  <c:v>very confident (10)</c:v>
                </c:pt>
              </c:strCache>
            </c:strRef>
          </c:cat>
          <c:val>
            <c:numRef>
              <c:f>Sheet1!$C$2:$C$12</c:f>
              <c:numCache>
                <c:formatCode>General</c:formatCode>
                <c:ptCount val="11"/>
                <c:pt idx="0">
                  <c:v>0.0</c:v>
                </c:pt>
                <c:pt idx="1">
                  <c:v>0.0</c:v>
                </c:pt>
                <c:pt idx="2">
                  <c:v>0.0</c:v>
                </c:pt>
                <c:pt idx="3">
                  <c:v>1.0</c:v>
                </c:pt>
                <c:pt idx="4">
                  <c:v>2.0</c:v>
                </c:pt>
                <c:pt idx="5">
                  <c:v>3.0</c:v>
                </c:pt>
                <c:pt idx="6">
                  <c:v>3.0</c:v>
                </c:pt>
                <c:pt idx="7">
                  <c:v>6.0</c:v>
                </c:pt>
                <c:pt idx="8">
                  <c:v>9.0</c:v>
                </c:pt>
                <c:pt idx="9">
                  <c:v>8.0</c:v>
                </c:pt>
                <c:pt idx="10">
                  <c:v>5.0</c:v>
                </c:pt>
              </c:numCache>
            </c:numRef>
          </c:val>
        </c:ser>
        <c:gapWidth val="30"/>
        <c:gapDepth val="0"/>
        <c:shape val="box"/>
        <c:axId val="637318408"/>
        <c:axId val="637321976"/>
        <c:axId val="0"/>
      </c:bar3DChart>
      <c:catAx>
        <c:axId val="637318408"/>
        <c:scaling>
          <c:orientation val="minMax"/>
        </c:scaling>
        <c:axPos val="b"/>
        <c:numFmt formatCode="General" sourceLinked="1"/>
        <c:tickLblPos val="low"/>
        <c:spPr>
          <a:ln w="2767">
            <a:solidFill>
              <a:srgbClr val="000000"/>
            </a:solidFill>
            <a:prstDash val="solid"/>
          </a:ln>
        </c:spPr>
        <c:txPr>
          <a:bodyPr rot="0" vert="horz"/>
          <a:lstStyle/>
          <a:p>
            <a:pPr>
              <a:defRPr sz="959" b="1" i="0" u="none" strike="noStrike" baseline="0">
                <a:solidFill>
                  <a:srgbClr val="000000"/>
                </a:solidFill>
                <a:latin typeface="Arial"/>
                <a:ea typeface="Arial"/>
                <a:cs typeface="Arial"/>
              </a:defRPr>
            </a:pPr>
            <a:endParaRPr lang="en-US"/>
          </a:p>
        </c:txPr>
        <c:crossAx val="637321976"/>
        <c:crosses val="autoZero"/>
        <c:auto val="1"/>
        <c:lblAlgn val="ctr"/>
        <c:lblOffset val="100"/>
        <c:tickLblSkip val="2"/>
        <c:tickMarkSkip val="1"/>
      </c:catAx>
      <c:valAx>
        <c:axId val="637321976"/>
        <c:scaling>
          <c:orientation val="minMax"/>
        </c:scaling>
        <c:axPos val="l"/>
        <c:majorGridlines>
          <c:spPr>
            <a:ln w="2767">
              <a:solidFill>
                <a:srgbClr val="000000"/>
              </a:solidFill>
              <a:prstDash val="solid"/>
            </a:ln>
          </c:spPr>
        </c:majorGridlines>
        <c:numFmt formatCode="General" sourceLinked="1"/>
        <c:tickLblPos val="nextTo"/>
        <c:spPr>
          <a:ln w="2767">
            <a:solidFill>
              <a:srgbClr val="000000"/>
            </a:solidFill>
            <a:prstDash val="solid"/>
          </a:ln>
        </c:spPr>
        <c:txPr>
          <a:bodyPr rot="0" vert="horz"/>
          <a:lstStyle/>
          <a:p>
            <a:pPr>
              <a:defRPr sz="1743" b="1" i="0" u="none" strike="noStrike" baseline="0">
                <a:solidFill>
                  <a:srgbClr val="000000"/>
                </a:solidFill>
                <a:latin typeface="Arial"/>
                <a:ea typeface="Arial"/>
                <a:cs typeface="Arial"/>
              </a:defRPr>
            </a:pPr>
            <a:endParaRPr lang="en-US"/>
          </a:p>
        </c:txPr>
        <c:crossAx val="637318408"/>
        <c:crosses val="autoZero"/>
        <c:crossBetween val="between"/>
      </c:valAx>
      <c:spPr>
        <a:noFill/>
        <a:ln w="22137">
          <a:noFill/>
        </a:ln>
      </c:spPr>
    </c:plotArea>
    <c:legend>
      <c:legendPos val="r"/>
      <c:layout>
        <c:manualLayout>
          <c:xMode val="edge"/>
          <c:yMode val="edge"/>
          <c:x val="0.196969696969697"/>
          <c:y val="0.873156342182891"/>
          <c:w val="0.603896103896104"/>
          <c:h val="0.0884955752212389"/>
        </c:manualLayout>
      </c:layout>
      <c:spPr>
        <a:noFill/>
        <a:ln w="22137">
          <a:noFill/>
        </a:ln>
      </c:spPr>
      <c:txPr>
        <a:bodyPr/>
        <a:lstStyle/>
        <a:p>
          <a:pPr>
            <a:defRPr sz="1604" b="1" i="0" u="none" strike="noStrike" baseline="0">
              <a:solidFill>
                <a:srgbClr val="000000"/>
              </a:solidFill>
              <a:latin typeface="Arial"/>
              <a:ea typeface="Arial"/>
              <a:cs typeface="Arial"/>
            </a:defRPr>
          </a:pPr>
          <a:endParaRPr lang="en-US"/>
        </a:p>
      </c:txPr>
    </c:legend>
    <c:plotVisOnly val="1"/>
    <c:dispBlanksAs val="gap"/>
  </c:chart>
  <c:spPr>
    <a:noFill/>
    <a:ln>
      <a:noFill/>
    </a:ln>
  </c:spPr>
  <c:txPr>
    <a:bodyPr/>
    <a:lstStyle/>
    <a:p>
      <a:pPr>
        <a:defRPr sz="1743" b="1" i="0" u="none" strike="noStrike" baseline="0">
          <a:solidFill>
            <a:srgbClr val="000000"/>
          </a:solidFill>
          <a:latin typeface="Arial"/>
          <a:ea typeface="Arial"/>
          <a:cs typeface="Arial"/>
        </a:defRPr>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0.84825</cdr:x>
      <cdr:y>0.90875</cdr:y>
    </cdr:from>
    <cdr:to>
      <cdr:x>0.95225</cdr:x>
      <cdr:y>0.9765</cdr:y>
    </cdr:to>
    <cdr:sp macro="" textlink="">
      <cdr:nvSpPr>
        <cdr:cNvPr id="1026" name="Text Box 2"/>
        <cdr:cNvSpPr txBox="1">
          <a:spLocks xmlns:a="http://schemas.openxmlformats.org/drawingml/2006/main" noChangeArrowheads="1"/>
        </cdr:cNvSpPr>
      </cdr:nvSpPr>
      <cdr:spPr bwMode="auto">
        <a:xfrm xmlns:a="http://schemas.openxmlformats.org/drawingml/2006/main">
          <a:off x="4977022" y="3912441"/>
          <a:ext cx="610210" cy="29168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 xmlns:c="http://schemas.openxmlformats.org/drawingml/2006/chart" xmlns:cdr="http://schemas.openxmlformats.org/drawingml/2006/chartDrawing" xmlns:a="http://schemas.openxmlformats.org/drawingml/2006/main"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 xmlns:c="http://schemas.openxmlformats.org/drawingml/2006/chart" xmlns:cdr="http://schemas.openxmlformats.org/drawingml/2006/chartDrawing" xmlns:a="http://schemas.openxmlformats.org/drawingml/2006/main" xmlns:a14="http://schemas.microsoft.com/office/drawing/2010/main" w="12700">
              <a:solidFill>
                <a:srgbClr val="FFFFFF"/>
              </a:solidFill>
              <a:miter lim="800000"/>
              <a:headEnd/>
              <a:tailEnd/>
            </a14:hiddenLine>
          </a:ext>
          <a:ext uri="{AF507438-7753-43e0-B8FC-AC1667EBCBE1}">
            <a14:hiddenEffects xmlns="" xmlns:c="http://schemas.openxmlformats.org/drawingml/2006/chart" xmlns:cdr="http://schemas.openxmlformats.org/drawingml/2006/chartDrawing" xmlns:a="http://schemas.openxmlformats.org/drawingml/2006/main"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wrap="none" lIns="18288" tIns="18288" rIns="18288" bIns="18288" anchor="ctr" upright="1">
          <a:spAutoFit/>
        </a:bodyPr>
        <a:lstStyle xmlns:a="http://schemas.openxmlformats.org/drawingml/2006/main"/>
        <a:p xmlns:a="http://schemas.openxmlformats.org/drawingml/2006/main">
          <a:pPr algn="ctr" rtl="0">
            <a:defRPr sz="1000"/>
          </a:pPr>
          <a:r>
            <a:rPr lang="en-US" sz="900" b="0" i="0" u="none" strike="noStrike" baseline="0" dirty="0" err="1">
              <a:solidFill>
                <a:srgbClr val="000000"/>
              </a:solidFill>
              <a:latin typeface="Geneva"/>
              <a:ea typeface="Geneva"/>
              <a:cs typeface="Geneva"/>
            </a:rPr>
            <a:t>n</a:t>
          </a:r>
          <a:r>
            <a:rPr lang="en-US" sz="900" b="0" i="0" u="none" strike="noStrike" baseline="0" dirty="0">
              <a:solidFill>
                <a:srgbClr val="000000"/>
              </a:solidFill>
              <a:latin typeface="Geneva"/>
              <a:ea typeface="Geneva"/>
              <a:cs typeface="Geneva"/>
            </a:rPr>
            <a:t>=36</a:t>
          </a:r>
        </a:p>
      </cdr:txBody>
    </cdr:sp>
  </cdr:relSizeAnchor>
  <cdr:relSizeAnchor xmlns:cdr="http://schemas.openxmlformats.org/drawingml/2006/chartDrawing">
    <cdr:from>
      <cdr:x>0.02375</cdr:x>
      <cdr:y>0.90875</cdr:y>
    </cdr:from>
    <cdr:to>
      <cdr:x>0.12775</cdr:x>
      <cdr:y>0.9765</cdr:y>
    </cdr:to>
    <cdr:sp macro="" textlink="">
      <cdr:nvSpPr>
        <cdr:cNvPr id="1027" name="Text Box 3"/>
        <cdr:cNvSpPr txBox="1">
          <a:spLocks xmlns:a="http://schemas.openxmlformats.org/drawingml/2006/main" noChangeArrowheads="1"/>
        </cdr:cNvSpPr>
      </cdr:nvSpPr>
      <cdr:spPr bwMode="auto">
        <a:xfrm xmlns:a="http://schemas.openxmlformats.org/drawingml/2006/main">
          <a:off x="139351" y="3912441"/>
          <a:ext cx="610209" cy="29168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 xmlns:c="http://schemas.openxmlformats.org/drawingml/2006/chart" xmlns:cdr="http://schemas.openxmlformats.org/drawingml/2006/chartDrawing" xmlns:a="http://schemas.openxmlformats.org/drawingml/2006/main"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 xmlns:c="http://schemas.openxmlformats.org/drawingml/2006/chart" xmlns:cdr="http://schemas.openxmlformats.org/drawingml/2006/chartDrawing" xmlns:a="http://schemas.openxmlformats.org/drawingml/2006/main" xmlns:a14="http://schemas.microsoft.com/office/drawing/2010/main" w="12700">
              <a:solidFill>
                <a:srgbClr val="FFFFFF"/>
              </a:solidFill>
              <a:miter lim="800000"/>
              <a:headEnd/>
              <a:tailEnd/>
            </a14:hiddenLine>
          </a:ext>
          <a:ext uri="{AF507438-7753-43e0-B8FC-AC1667EBCBE1}">
            <a14:hiddenEffects xmlns="" xmlns:c="http://schemas.openxmlformats.org/drawingml/2006/chart" xmlns:cdr="http://schemas.openxmlformats.org/drawingml/2006/chartDrawing" xmlns:a="http://schemas.openxmlformats.org/drawingml/2006/main"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wrap="none" lIns="18288" tIns="18288" rIns="18288" bIns="18288" anchor="ctr" upright="1">
          <a:spAutoFit/>
        </a:bodyPr>
        <a:lstStyle xmlns:a="http://schemas.openxmlformats.org/drawingml/2006/main"/>
        <a:p xmlns:a="http://schemas.openxmlformats.org/drawingml/2006/main">
          <a:pPr algn="ctr" rtl="0">
            <a:defRPr sz="1000"/>
          </a:pPr>
          <a:r>
            <a:rPr lang="en-US" sz="900" b="0" i="0" u="none" strike="noStrike" baseline="0">
              <a:solidFill>
                <a:srgbClr val="000000"/>
              </a:solidFill>
              <a:latin typeface="Geneva"/>
              <a:ea typeface="Geneva"/>
              <a:cs typeface="Geneva"/>
            </a:rPr>
            <a:t>n=58</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B3DC67-04FE-B140-AC67-E638EB092730}" type="datetimeFigureOut">
              <a:rPr lang="en-US" smtClean="0"/>
              <a:pPr/>
              <a:t>3/16/17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FD1A66-A54A-744C-893B-C082B583AFE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25286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F4E7EA-A7BD-0548-B064-1F38D840B99C}" type="datetimeFigureOut">
              <a:rPr lang="en-US" smtClean="0"/>
              <a:pPr/>
              <a:t>3/16/17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1A23BB-5A69-E744-85F8-FFC21B6CA9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1A23BB-5A69-E744-85F8-FFC21B6CA980}"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C46EE84-307C-DE44-981D-3E29E678AFA0}" type="datetimeFigureOut">
              <a:rPr lang="en-US" smtClean="0"/>
              <a:pPr/>
              <a:t>3/16/17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4D80DCA-3817-7140-ACCB-08033CA86E5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46EE84-307C-DE44-981D-3E29E678AFA0}" type="datetimeFigureOut">
              <a:rPr lang="en-US" smtClean="0"/>
              <a:pPr/>
              <a:t>3/16/17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80DCA-3817-7140-ACCB-08033CA86E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46EE84-307C-DE44-981D-3E29E678AFA0}" type="datetimeFigureOut">
              <a:rPr lang="en-US" smtClean="0"/>
              <a:pPr/>
              <a:t>3/16/17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80DCA-3817-7140-ACCB-08033CA86E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46EE84-307C-DE44-981D-3E29E678AFA0}" type="datetimeFigureOut">
              <a:rPr lang="en-US" smtClean="0"/>
              <a:pPr/>
              <a:t>3/16/17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80DCA-3817-7140-ACCB-08033CA86E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46EE84-307C-DE44-981D-3E29E678AFA0}" type="datetimeFigureOut">
              <a:rPr lang="en-US" smtClean="0"/>
              <a:pPr/>
              <a:t>3/16/17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80DCA-3817-7140-ACCB-08033CA86E5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46EE84-307C-DE44-981D-3E29E678AFA0}" type="datetimeFigureOut">
              <a:rPr lang="en-US" smtClean="0"/>
              <a:pPr/>
              <a:t>3/16/17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80DCA-3817-7140-ACCB-08033CA86E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C46EE84-307C-DE44-981D-3E29E678AFA0}" type="datetimeFigureOut">
              <a:rPr lang="en-US" smtClean="0"/>
              <a:pPr/>
              <a:t>3/16/17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D80DCA-3817-7140-ACCB-08033CA86E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46EE84-307C-DE44-981D-3E29E678AFA0}" type="datetimeFigureOut">
              <a:rPr lang="en-US" smtClean="0"/>
              <a:pPr/>
              <a:t>3/16/17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D80DCA-3817-7140-ACCB-08033CA86E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6EE84-307C-DE44-981D-3E29E678AFA0}" type="datetimeFigureOut">
              <a:rPr lang="en-US" smtClean="0"/>
              <a:pPr/>
              <a:t>3/16/17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D80DCA-3817-7140-ACCB-08033CA86E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46EE84-307C-DE44-981D-3E29E678AFA0}" type="datetimeFigureOut">
              <a:rPr lang="en-US" smtClean="0"/>
              <a:pPr/>
              <a:t>3/16/17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80DCA-3817-7140-ACCB-08033CA86E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46EE84-307C-DE44-981D-3E29E678AFA0}" type="datetimeFigureOut">
              <a:rPr lang="en-US" smtClean="0"/>
              <a:pPr/>
              <a:t>3/16/17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4D80DCA-3817-7140-ACCB-08033CA86E5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C46EE84-307C-DE44-981D-3E29E678AFA0}" type="datetimeFigureOut">
              <a:rPr lang="en-US" smtClean="0"/>
              <a:pPr/>
              <a:t>3/16/17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D80DCA-3817-7140-ACCB-08033CA86E5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pp.edu/~lsstarkey/courses/CHM315/CHM315.html" TargetMode="External"/><Relationship Id="rId4" Type="http://schemas.openxmlformats.org/officeDocument/2006/relationships/hyperlink" Target="http://www.merlot.org" TargetMode="External"/><Relationship Id="rId5" Type="http://schemas.openxmlformats.org/officeDocument/2006/relationships/hyperlink" Target="http://www.clickerquestions.com" TargetMode="External"/><Relationship Id="rId6" Type="http://schemas.openxmlformats.org/officeDocument/2006/relationships/hyperlink" Target="https://getkahoot.com/" TargetMode="External"/><Relationship Id="rId7" Type="http://schemas.openxmlformats.org/officeDocument/2006/relationships/hyperlink" Target="https://todaysmeet.com/wileyedtech" TargetMode="External"/><Relationship Id="rId8" Type="http://schemas.openxmlformats.org/officeDocument/2006/relationships/hyperlink" Target="http://www.stephenbrookfield.com" TargetMode="External"/><Relationship Id="rId9" Type="http://schemas.openxmlformats.org/officeDocument/2006/relationships/image" Target="../media/image3.png"/><Relationship Id="rId10"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onnect.cpp.edu/p2w7pxx53sm" TargetMode="External"/><Relationship Id="rId3" Type="http://schemas.openxmlformats.org/officeDocument/2006/relationships/hyperlink" Target="http://www.cpp.edu/~lsstarkey/courses/cpr/cpr.pp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hyperlink" Target="http://lsstarkey.pbworks.com/w/page/19399647/NanoWiki" TargetMode="External"/><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lideshare.net/UpsideLearning/top-50mlearningmobilelearningresources" TargetMode="External"/></Relationships>
</file>

<file path=ppt/slides/_rels/slide16.xml.rels><?xml version="1.0" encoding="UTF-8" standalone="yes"?>
<Relationships xmlns="http://schemas.openxmlformats.org/package/2006/relationships"><Relationship Id="rId11" Type="http://schemas.openxmlformats.org/officeDocument/2006/relationships/hyperlink" Target="http://www.youtube.com/watch?v=xYG2yVpKCls&amp;feature=share&amp;list=PLdOPTEqr0nSWoH4R27SDd8KNPEesyntKi" TargetMode="External"/><Relationship Id="rId12" Type="http://schemas.openxmlformats.org/officeDocument/2006/relationships/hyperlink" Target="https://www.youtube.com/watch?v=E3KmjTlPwpQ" TargetMode="External"/><Relationship Id="rId1" Type="http://schemas.openxmlformats.org/officeDocument/2006/relationships/slideLayout" Target="../slideLayouts/slideLayout2.xml"/><Relationship Id="rId2" Type="http://schemas.openxmlformats.org/officeDocument/2006/relationships/hyperlink" Target="http://www.Educator.com" TargetMode="External"/><Relationship Id="rId3" Type="http://schemas.openxmlformats.org/officeDocument/2006/relationships/hyperlink" Target="https://www.edx.org/course/extremes-life-microbes-diversity-kyotoux-003x-0" TargetMode="External"/><Relationship Id="rId4" Type="http://schemas.openxmlformats.org/officeDocument/2006/relationships/hyperlink" Target="http://www.youtube.com/watch?v=l6ZlkUDfkN0&amp;feature=share&amp;list=PLdOPTEqr0nSVtIWg32-HXpPXli7XoSF6F" TargetMode="External"/><Relationship Id="rId5" Type="http://schemas.openxmlformats.org/officeDocument/2006/relationships/hyperlink" Target="http://www.youtube.com/watch?v=tIePKv0usH0&amp;feature=youtu.be" TargetMode="External"/><Relationship Id="rId6" Type="http://schemas.openxmlformats.org/officeDocument/2006/relationships/hyperlink" Target="https://www.youtube.com/watch?v=c79lrxj0pks" TargetMode="External"/><Relationship Id="rId7" Type="http://schemas.openxmlformats.org/officeDocument/2006/relationships/hyperlink" Target="https://www.youtube.com/watch?v=POkFlYPy0eA" TargetMode="External"/><Relationship Id="rId8" Type="http://schemas.openxmlformats.org/officeDocument/2006/relationships/hyperlink" Target="http://tiny.cc/CreatingPedagogicalVideos" TargetMode="External"/><Relationship Id="rId9" Type="http://schemas.openxmlformats.org/officeDocument/2006/relationships/hyperlink" Target="https://youtu.be/p5baAUhvlDI" TargetMode="External"/><Relationship Id="rId10" Type="http://schemas.openxmlformats.org/officeDocument/2006/relationships/hyperlink" Target="https://youtu.be/bJGm8m-yrjc"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XJGiS83eQLk" TargetMode="External"/><Relationship Id="rId3" Type="http://schemas.openxmlformats.org/officeDocument/2006/relationships/hyperlink" Target="http://www.youtube.com/user/ChemistryConnected"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theguardian.com/education/2017/mar/13/teachers-neuromyth-learning-styles-scientists-neuroscience-education"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arnegiefoundation.org/blog/topic/productive-persistence/"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tiny.cc/nx5ujy" TargetMode="External"/><Relationship Id="rId4" Type="http://schemas.openxmlformats.org/officeDocument/2006/relationships/hyperlink" Target="http://tiny.cc/4e6ujy" TargetMode="External"/><Relationship Id="rId5" Type="http://schemas.openxmlformats.org/officeDocument/2006/relationships/hyperlink" Target="http://tiny.cc/j05ujy" TargetMode="External"/><Relationship Id="rId6" Type="http://schemas.openxmlformats.org/officeDocument/2006/relationships/hyperlink" Target="http://tiny.cc/t15ujy" TargetMode="External"/><Relationship Id="rId7" Type="http://schemas.openxmlformats.org/officeDocument/2006/relationships/hyperlink" Target="http://tiny.cc/g45ujy" TargetMode="External"/><Relationship Id="rId8" Type="http://schemas.openxmlformats.org/officeDocument/2006/relationships/hyperlink" Target="http://tiny.cc/u65ujy" TargetMode="External"/><Relationship Id="rId9" Type="http://schemas.openxmlformats.org/officeDocument/2006/relationships/hyperlink" Target="http://tiny.cc/275ujy" TargetMode="External"/><Relationship Id="rId10" Type="http://schemas.openxmlformats.org/officeDocument/2006/relationships/hyperlink" Target="http://tiny.cc/rt6ujy" TargetMode="External"/><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pp.edu/~lsstarkey" TargetMode="External"/><Relationship Id="rId4" Type="http://schemas.openxmlformats.org/officeDocument/2006/relationships/hyperlink" Target="http://www.cpp.edu/~lsstarkey/distillation" TargetMode="External"/><Relationship Id="rId5" Type="http://schemas.openxmlformats.org/officeDocument/2006/relationships/hyperlink" Target="http://www.cpp.edu/~lsstarkey/courses/cpr/cpr.pps" TargetMode="External"/><Relationship Id="rId6" Type="http://schemas.openxmlformats.org/officeDocument/2006/relationships/hyperlink" Target="http://www.cpp.edu/~lsstarkey/ochemlab" TargetMode="External"/><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pp.edu/~lsstarkey/ochemlab/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484230"/>
            <a:ext cx="8899581" cy="1836415"/>
          </a:xfrm>
        </p:spPr>
        <p:txBody>
          <a:bodyPr>
            <a:noAutofit/>
          </a:bodyPr>
          <a:lstStyle/>
          <a:p>
            <a:r>
              <a:rPr lang="en-US" sz="4800" b="1" dirty="0"/>
              <a:t>Technology-Infused </a:t>
            </a:r>
            <a:r>
              <a:rPr lang="en-US" sz="4800" b="1" dirty="0" smtClean="0"/>
              <a:t>Teaching for Engagement &amp; Student Success</a:t>
            </a:r>
            <a:endParaRPr lang="en-US" sz="4800" dirty="0"/>
          </a:p>
        </p:txBody>
      </p:sp>
      <p:sp>
        <p:nvSpPr>
          <p:cNvPr id="3" name="Subtitle 2"/>
          <p:cNvSpPr>
            <a:spLocks noGrp="1"/>
          </p:cNvSpPr>
          <p:nvPr>
            <p:ph type="subTitle" idx="1"/>
          </p:nvPr>
        </p:nvSpPr>
        <p:spPr>
          <a:xfrm>
            <a:off x="551674" y="2521654"/>
            <a:ext cx="7854696" cy="3654555"/>
          </a:xfrm>
        </p:spPr>
        <p:txBody>
          <a:bodyPr>
            <a:noAutofit/>
          </a:bodyPr>
          <a:lstStyle/>
          <a:p>
            <a:pPr>
              <a:spcBef>
                <a:spcPts val="200"/>
              </a:spcBef>
            </a:pPr>
            <a:r>
              <a:rPr lang="en-US" sz="3600" b="1" dirty="0" smtClean="0"/>
              <a:t>Dr. Laurie S. Starkey</a:t>
            </a:r>
          </a:p>
          <a:p>
            <a:pPr>
              <a:spcBef>
                <a:spcPts val="200"/>
              </a:spcBef>
            </a:pPr>
            <a:r>
              <a:rPr lang="en-US" sz="3600" dirty="0" smtClean="0"/>
              <a:t>Chemistry &amp; Biochemistry Dept.</a:t>
            </a:r>
          </a:p>
          <a:p>
            <a:pPr>
              <a:spcBef>
                <a:spcPts val="200"/>
              </a:spcBef>
            </a:pPr>
            <a:r>
              <a:rPr lang="en-US" sz="3600" dirty="0" smtClean="0"/>
              <a:t>Cal Poly Pomona</a:t>
            </a:r>
          </a:p>
          <a:p>
            <a:pPr>
              <a:spcBef>
                <a:spcPts val="200"/>
              </a:spcBef>
            </a:pPr>
            <a:r>
              <a:rPr lang="en-US" sz="3600" dirty="0" err="1" smtClean="0"/>
              <a:t>lsstarkey@cpp.edu</a:t>
            </a:r>
            <a:r>
              <a:rPr lang="en-US" sz="3600" dirty="0" smtClean="0"/>
              <a:t> </a:t>
            </a:r>
          </a:p>
          <a:p>
            <a:pPr>
              <a:spcBef>
                <a:spcPts val="200"/>
              </a:spcBef>
            </a:pPr>
            <a:endParaRPr lang="en-US" sz="3600" dirty="0"/>
          </a:p>
          <a:p>
            <a:pPr>
              <a:spcBef>
                <a:spcPts val="200"/>
              </a:spcBef>
            </a:pPr>
            <a:r>
              <a:rPr lang="en-US" sz="3600" b="1" dirty="0" smtClean="0"/>
              <a:t>Wiley </a:t>
            </a:r>
            <a:r>
              <a:rPr lang="en-US" sz="3600" b="1" dirty="0" err="1" smtClean="0"/>
              <a:t>EdTech</a:t>
            </a:r>
            <a:r>
              <a:rPr lang="en-US" sz="3600" b="1" dirty="0" smtClean="0"/>
              <a:t> Forum </a:t>
            </a:r>
          </a:p>
          <a:p>
            <a:pPr>
              <a:spcBef>
                <a:spcPts val="200"/>
              </a:spcBef>
            </a:pPr>
            <a:r>
              <a:rPr lang="en-US" sz="3600" dirty="0" smtClean="0"/>
              <a:t>Dana Point, CA, March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776"/>
            <a:ext cx="8229600" cy="1143000"/>
          </a:xfrm>
        </p:spPr>
        <p:txBody>
          <a:bodyPr>
            <a:normAutofit fontScale="90000"/>
          </a:bodyPr>
          <a:lstStyle/>
          <a:p>
            <a:pPr lvl="0"/>
            <a:r>
              <a:rPr lang="en-US" sz="4400" b="1" dirty="0" smtClean="0">
                <a:solidFill>
                  <a:srgbClr val="04617B"/>
                </a:solidFill>
              </a:rPr>
              <a:t>Tech-Enabled Classroom </a:t>
            </a:r>
            <a:r>
              <a:rPr lang="en-US" sz="4400" b="1" kern="1200" dirty="0" smtClean="0">
                <a:solidFill>
                  <a:srgbClr val="04617B"/>
                </a:solidFill>
                <a:latin typeface="+mj-lt"/>
                <a:ea typeface="+mj-ea"/>
                <a:cs typeface="+mj-cs"/>
              </a:rPr>
              <a:t>Engagement</a:t>
            </a:r>
          </a:p>
        </p:txBody>
      </p:sp>
      <p:sp>
        <p:nvSpPr>
          <p:cNvPr id="3" name="Content Placeholder 2"/>
          <p:cNvSpPr>
            <a:spLocks noGrp="1"/>
          </p:cNvSpPr>
          <p:nvPr>
            <p:ph idx="1"/>
          </p:nvPr>
        </p:nvSpPr>
        <p:spPr>
          <a:xfrm>
            <a:off x="55168" y="1302680"/>
            <a:ext cx="8672733" cy="5312064"/>
          </a:xfrm>
        </p:spPr>
        <p:txBody>
          <a:bodyPr>
            <a:normAutofit fontScale="70000" lnSpcReduction="20000"/>
          </a:bodyPr>
          <a:lstStyle/>
          <a:p>
            <a:pPr lvl="1">
              <a:spcAft>
                <a:spcPts val="1200"/>
              </a:spcAft>
              <a:buFont typeface="Arial"/>
              <a:buChar char="•"/>
            </a:pPr>
            <a:r>
              <a:rPr lang="en-US" sz="3600" dirty="0" smtClean="0"/>
              <a:t>STEM demos, simulations and animations on YouTube </a:t>
            </a:r>
            <a:r>
              <a:rPr lang="en-US" sz="3600" dirty="0" smtClean="0">
                <a:hlinkClick r:id="rId3"/>
              </a:rPr>
              <a:t>CHM 315</a:t>
            </a:r>
            <a:r>
              <a:rPr lang="en-US" sz="3600" dirty="0" smtClean="0"/>
              <a:t> (free, no hazards, can pause/watch later, etc.) </a:t>
            </a:r>
            <a:br>
              <a:rPr lang="en-US" sz="3600" dirty="0" smtClean="0"/>
            </a:br>
            <a:r>
              <a:rPr lang="en-US" sz="3600" dirty="0" smtClean="0"/>
              <a:t>to find resources: </a:t>
            </a:r>
            <a:r>
              <a:rPr lang="en-US" sz="3600" dirty="0" smtClean="0">
                <a:hlinkClick r:id="rId4"/>
              </a:rPr>
              <a:t>MERLOT.org</a:t>
            </a:r>
            <a:r>
              <a:rPr lang="en-US" sz="3600" dirty="0" smtClean="0"/>
              <a:t/>
            </a:r>
            <a:br>
              <a:rPr lang="en-US" sz="3600" dirty="0" smtClean="0"/>
            </a:br>
            <a:endParaRPr lang="en-US" sz="3600" dirty="0" smtClean="0"/>
          </a:p>
          <a:p>
            <a:pPr lvl="1">
              <a:spcAft>
                <a:spcPts val="1200"/>
              </a:spcAft>
              <a:buFont typeface="Arial"/>
              <a:buChar char="•"/>
            </a:pPr>
            <a:r>
              <a:rPr lang="en-US" sz="3600" dirty="0" smtClean="0"/>
              <a:t>“Clickers” (CRS) </a:t>
            </a:r>
            <a:r>
              <a:rPr lang="en-US" sz="3600" dirty="0" smtClean="0">
                <a:hlinkClick r:id="rId5"/>
              </a:rPr>
              <a:t>www.clickerquestions.com</a:t>
            </a:r>
            <a:r>
              <a:rPr lang="en-US" sz="3600" dirty="0" smtClean="0"/>
              <a:t/>
            </a:r>
            <a:br>
              <a:rPr lang="en-US" sz="3600" dirty="0" smtClean="0"/>
            </a:br>
            <a:endParaRPr lang="en-US" sz="3600" dirty="0" smtClean="0"/>
          </a:p>
          <a:p>
            <a:pPr lvl="1">
              <a:spcAft>
                <a:spcPts val="1200"/>
              </a:spcAft>
              <a:buFont typeface="Arial"/>
              <a:buChar char="•"/>
            </a:pPr>
            <a:r>
              <a:rPr lang="en-US" sz="3600" dirty="0" err="1" smtClean="0"/>
              <a:t>Kahoot</a:t>
            </a:r>
            <a:r>
              <a:rPr lang="en-US" sz="3600" dirty="0" smtClean="0"/>
              <a:t> – </a:t>
            </a:r>
            <a:r>
              <a:rPr lang="en-US" sz="3600" dirty="0" err="1" smtClean="0"/>
              <a:t>gameshow</a:t>
            </a:r>
            <a:r>
              <a:rPr lang="en-US" sz="3600" dirty="0" smtClean="0"/>
              <a:t>-style M/C questions </a:t>
            </a:r>
            <a:br>
              <a:rPr lang="en-US" sz="3600" dirty="0" smtClean="0"/>
            </a:br>
            <a:r>
              <a:rPr lang="en-US" sz="3600" dirty="0" smtClean="0"/>
              <a:t>using mobile devices </a:t>
            </a:r>
            <a:r>
              <a:rPr lang="en-US" sz="3600" dirty="0" smtClean="0">
                <a:hlinkClick r:id="rId6"/>
              </a:rPr>
              <a:t>getkahoot.com</a:t>
            </a:r>
            <a:r>
              <a:rPr lang="en-US" sz="3600" dirty="0" smtClean="0"/>
              <a:t/>
            </a:r>
            <a:br>
              <a:rPr lang="en-US" sz="3600" dirty="0" smtClean="0"/>
            </a:br>
            <a:endParaRPr lang="en-US" sz="3600" dirty="0" smtClean="0"/>
          </a:p>
          <a:p>
            <a:pPr lvl="1">
              <a:spcAft>
                <a:spcPts val="1200"/>
              </a:spcAft>
              <a:buFont typeface="Arial"/>
              <a:buChar char="•"/>
            </a:pPr>
            <a:r>
              <a:rPr lang="en-US" sz="3600" dirty="0" err="1" smtClean="0"/>
              <a:t>TodaysMeet</a:t>
            </a:r>
            <a:r>
              <a:rPr lang="en-US" sz="3600" dirty="0" smtClean="0"/>
              <a:t> – smart phone chat tool</a:t>
            </a:r>
            <a:br>
              <a:rPr lang="en-US" sz="3600" dirty="0" smtClean="0"/>
            </a:br>
            <a:r>
              <a:rPr lang="en-US" sz="3600" dirty="0" smtClean="0">
                <a:hlinkClick r:id="rId7"/>
              </a:rPr>
              <a:t>todaysmeet.com/wileyedtech</a:t>
            </a:r>
            <a:r>
              <a:rPr lang="en-US" sz="3600" dirty="0" smtClean="0"/>
              <a:t> </a:t>
            </a:r>
            <a:br>
              <a:rPr lang="en-US" sz="3600" dirty="0" smtClean="0"/>
            </a:br>
            <a:endParaRPr lang="en-US" sz="3600" dirty="0" smtClean="0"/>
          </a:p>
          <a:p>
            <a:pPr lvl="1">
              <a:buFont typeface="Arial"/>
              <a:buChar char="•"/>
            </a:pPr>
            <a:r>
              <a:rPr lang="en-US" sz="3600" dirty="0" smtClean="0"/>
              <a:t>Class participation resources, including low-tech!</a:t>
            </a:r>
            <a:br>
              <a:rPr lang="en-US" sz="3600" dirty="0" smtClean="0"/>
            </a:br>
            <a:r>
              <a:rPr lang="en-US" sz="3600" dirty="0" smtClean="0">
                <a:hlinkClick r:id="rId8"/>
              </a:rPr>
              <a:t>www.stephenbrookfield.com</a:t>
            </a:r>
            <a:r>
              <a:rPr lang="en-US" sz="3600" dirty="0" smtClean="0"/>
              <a:t> (Workshop Materials link)</a:t>
            </a:r>
            <a:endParaRPr lang="en-US" sz="4800" dirty="0"/>
          </a:p>
        </p:txBody>
      </p:sp>
      <p:pic>
        <p:nvPicPr>
          <p:cNvPr id="5" name="Picture 4" descr="wileyedtech-qrcode.png"/>
          <p:cNvPicPr>
            <a:picLocks noChangeAspect="1"/>
          </p:cNvPicPr>
          <p:nvPr/>
        </p:nvPicPr>
        <p:blipFill>
          <a:blip r:embed="rId9"/>
          <a:stretch>
            <a:fillRect/>
          </a:stretch>
        </p:blipFill>
        <p:spPr>
          <a:xfrm>
            <a:off x="7364543" y="4083491"/>
            <a:ext cx="1297832" cy="1297832"/>
          </a:xfrm>
          <a:prstGeom prst="rect">
            <a:avLst/>
          </a:prstGeom>
        </p:spPr>
      </p:pic>
      <p:sp>
        <p:nvSpPr>
          <p:cNvPr id="6" name="TextBox 5"/>
          <p:cNvSpPr txBox="1"/>
          <p:nvPr/>
        </p:nvSpPr>
        <p:spPr>
          <a:xfrm>
            <a:off x="6887126" y="3470547"/>
            <a:ext cx="2174641" cy="307777"/>
          </a:xfrm>
          <a:prstGeom prst="rect">
            <a:avLst/>
          </a:prstGeom>
          <a:noFill/>
        </p:spPr>
        <p:txBody>
          <a:bodyPr wrap="square" rtlCol="0">
            <a:spAutoFit/>
          </a:bodyPr>
          <a:lstStyle/>
          <a:p>
            <a:r>
              <a:rPr lang="en-US" sz="1400" i="1" dirty="0" smtClean="0"/>
              <a:t>QR Code to play </a:t>
            </a:r>
            <a:r>
              <a:rPr lang="en-US" sz="1400" i="1" dirty="0" err="1" smtClean="0"/>
              <a:t>Kahoot</a:t>
            </a:r>
            <a:endParaRPr lang="en-US" sz="1400" i="1" dirty="0"/>
          </a:p>
        </p:txBody>
      </p:sp>
      <p:sp>
        <p:nvSpPr>
          <p:cNvPr id="7" name="TextBox 6"/>
          <p:cNvSpPr txBox="1"/>
          <p:nvPr/>
        </p:nvSpPr>
        <p:spPr>
          <a:xfrm>
            <a:off x="6887126" y="5422248"/>
            <a:ext cx="2174641" cy="307777"/>
          </a:xfrm>
          <a:prstGeom prst="rect">
            <a:avLst/>
          </a:prstGeom>
          <a:noFill/>
        </p:spPr>
        <p:txBody>
          <a:bodyPr wrap="square" rtlCol="0">
            <a:spAutoFit/>
          </a:bodyPr>
          <a:lstStyle/>
          <a:p>
            <a:r>
              <a:rPr lang="en-US" sz="1400" i="1" dirty="0" smtClean="0"/>
              <a:t>QR Code for </a:t>
            </a:r>
            <a:r>
              <a:rPr lang="en-US" sz="1400" i="1" dirty="0" err="1" smtClean="0"/>
              <a:t>TodaysMeet</a:t>
            </a:r>
            <a:endParaRPr lang="en-US" sz="1400" i="1" dirty="0"/>
          </a:p>
        </p:txBody>
      </p:sp>
      <p:pic>
        <p:nvPicPr>
          <p:cNvPr id="8" name="Picture 7" descr="Screen shot 2017-03-14 at 1.46.54 PM.png"/>
          <p:cNvPicPr>
            <a:picLocks noChangeAspect="1"/>
          </p:cNvPicPr>
          <p:nvPr/>
        </p:nvPicPr>
        <p:blipFill>
          <a:blip r:embed="rId10"/>
          <a:stretch>
            <a:fillRect/>
          </a:stretch>
        </p:blipFill>
        <p:spPr>
          <a:xfrm>
            <a:off x="7364543" y="2173005"/>
            <a:ext cx="1289335" cy="12805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2416"/>
            <a:ext cx="8229600" cy="1143000"/>
          </a:xfrm>
        </p:spPr>
        <p:txBody>
          <a:bodyPr>
            <a:normAutofit/>
          </a:bodyPr>
          <a:lstStyle/>
          <a:p>
            <a:pPr lvl="0"/>
            <a:r>
              <a:rPr lang="en-US" sz="4400" b="1" kern="1200" dirty="0" smtClean="0">
                <a:solidFill>
                  <a:srgbClr val="04617B"/>
                </a:solidFill>
                <a:latin typeface="+mj-lt"/>
                <a:ea typeface="+mj-ea"/>
                <a:cs typeface="+mj-cs"/>
              </a:rPr>
              <a:t>Tech-Enabled Communication</a:t>
            </a:r>
          </a:p>
        </p:txBody>
      </p:sp>
      <p:sp>
        <p:nvSpPr>
          <p:cNvPr id="3" name="Content Placeholder 2"/>
          <p:cNvSpPr>
            <a:spLocks noGrp="1"/>
          </p:cNvSpPr>
          <p:nvPr>
            <p:ph idx="1"/>
          </p:nvPr>
        </p:nvSpPr>
        <p:spPr>
          <a:xfrm>
            <a:off x="1" y="1708088"/>
            <a:ext cx="9144000" cy="4815292"/>
          </a:xfrm>
        </p:spPr>
        <p:txBody>
          <a:bodyPr>
            <a:normAutofit fontScale="85000" lnSpcReduction="20000"/>
          </a:bodyPr>
          <a:lstStyle/>
          <a:p>
            <a:pPr lvl="1">
              <a:spcAft>
                <a:spcPts val="1200"/>
              </a:spcAft>
              <a:buFont typeface="Arial"/>
              <a:buChar char="•"/>
            </a:pPr>
            <a:r>
              <a:rPr lang="en-US" sz="3200" i="1" dirty="0" smtClean="0"/>
              <a:t>Public</a:t>
            </a:r>
            <a:r>
              <a:rPr lang="en-US" sz="3200" dirty="0" smtClean="0"/>
              <a:t> course home </a:t>
            </a:r>
            <a:r>
              <a:rPr lang="en-US" sz="3200" dirty="0"/>
              <a:t>page </a:t>
            </a:r>
            <a:r>
              <a:rPr lang="en-US" sz="3200" dirty="0" smtClean="0"/>
              <a:t>(vs. LMS) is not </a:t>
            </a:r>
            <a:r>
              <a:rPr lang="en-US" sz="3200" dirty="0"/>
              <a:t>restricted to current </a:t>
            </a:r>
            <a:r>
              <a:rPr lang="en-US" sz="3200" dirty="0" smtClean="0"/>
              <a:t>students: handouts, sample exams, answer keys, clicker questions, links to tutorials/resources, etc. </a:t>
            </a:r>
          </a:p>
          <a:p>
            <a:pPr lvl="1">
              <a:spcAft>
                <a:spcPts val="1200"/>
              </a:spcAft>
              <a:buFont typeface="Arial"/>
              <a:buChar char="•"/>
            </a:pPr>
            <a:r>
              <a:rPr lang="en-US" sz="3200" dirty="0" smtClean="0"/>
              <a:t>Virtual </a:t>
            </a:r>
            <a:r>
              <a:rPr lang="en-US" sz="3200" dirty="0"/>
              <a:t>office hours the night before an exam </a:t>
            </a:r>
            <a:r>
              <a:rPr lang="en-US" sz="3200" dirty="0" smtClean="0"/>
              <a:t/>
            </a:r>
            <a:br>
              <a:rPr lang="en-US" sz="3200" dirty="0" smtClean="0"/>
            </a:br>
            <a:r>
              <a:rPr lang="en-US" sz="3200" dirty="0" smtClean="0"/>
              <a:t>(via LMS or Adobe Connect)</a:t>
            </a:r>
          </a:p>
          <a:p>
            <a:pPr lvl="2">
              <a:spcAft>
                <a:spcPts val="1200"/>
              </a:spcAft>
              <a:buFont typeface="Arial"/>
              <a:buChar char="•"/>
            </a:pPr>
            <a:r>
              <a:rPr lang="en-US" sz="2900" dirty="0" smtClean="0"/>
              <a:t>broader participation than f2f office hours, chat</a:t>
            </a:r>
            <a:r>
              <a:rPr lang="en-US" sz="2900" dirty="0"/>
              <a:t>, Q&amp;A, </a:t>
            </a:r>
            <a:r>
              <a:rPr lang="en-US" sz="2900" dirty="0" smtClean="0"/>
              <a:t>whiteboard, encourages </a:t>
            </a:r>
            <a:r>
              <a:rPr lang="en-US" sz="2900" i="1" dirty="0" smtClean="0"/>
              <a:t>supervised</a:t>
            </a:r>
            <a:r>
              <a:rPr lang="en-US" sz="2900" dirty="0" smtClean="0"/>
              <a:t> peer-to-peer learning, sessions can be </a:t>
            </a:r>
            <a:r>
              <a:rPr lang="en-US" sz="2900" dirty="0" smtClean="0">
                <a:hlinkClick r:id="rId2"/>
              </a:rPr>
              <a:t>recorded</a:t>
            </a:r>
            <a:endParaRPr lang="en-US" sz="4100" dirty="0" smtClean="0"/>
          </a:p>
          <a:p>
            <a:pPr lvl="1">
              <a:spcAft>
                <a:spcPts val="1200"/>
              </a:spcAft>
              <a:buFont typeface="Arial"/>
              <a:buChar char="•"/>
            </a:pPr>
            <a:r>
              <a:rPr lang="en-US" sz="3200" dirty="0" smtClean="0"/>
              <a:t>Calibrated Peer Review (</a:t>
            </a:r>
            <a:r>
              <a:rPr lang="en-US" sz="3200" dirty="0" smtClean="0">
                <a:hlinkClick r:id="rId3"/>
              </a:rPr>
              <a:t>CPR</a:t>
            </a:r>
            <a:r>
              <a:rPr lang="en-US" sz="3200" dirty="0" smtClean="0"/>
              <a:t>) writing assignments</a:t>
            </a:r>
          </a:p>
          <a:p>
            <a:pPr lvl="1">
              <a:spcAft>
                <a:spcPts val="1200"/>
              </a:spcAft>
              <a:buFont typeface="Arial"/>
              <a:buChar char="•"/>
            </a:pPr>
            <a:r>
              <a:rPr lang="en-US" sz="3200" dirty="0" smtClean="0"/>
              <a:t>Wikis - sharing resources for research students, extra credit assignment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12063" y="1189716"/>
            <a:ext cx="9031937" cy="772268"/>
          </a:xfrm>
        </p:spPr>
        <p:txBody>
          <a:bodyPr>
            <a:normAutofit fontScale="90000"/>
          </a:bodyPr>
          <a:lstStyle/>
          <a:p>
            <a:pPr lvl="0"/>
            <a:r>
              <a:rPr lang="en-US" sz="4400" b="1" kern="1200" dirty="0" smtClean="0">
                <a:solidFill>
                  <a:srgbClr val="04617B"/>
                </a:solidFill>
                <a:latin typeface="+mj-lt"/>
                <a:ea typeface="+mj-ea"/>
                <a:cs typeface="+mj-cs"/>
              </a:rPr>
              <a:t>Teaching Innovation Inspired by </a:t>
            </a:r>
            <a:br>
              <a:rPr lang="en-US" sz="4400" b="1" kern="1200" dirty="0" smtClean="0">
                <a:solidFill>
                  <a:srgbClr val="04617B"/>
                </a:solidFill>
                <a:latin typeface="+mj-lt"/>
                <a:ea typeface="+mj-ea"/>
                <a:cs typeface="+mj-cs"/>
              </a:rPr>
            </a:br>
            <a:r>
              <a:rPr lang="en-US" sz="4400" b="1" kern="1200" dirty="0" smtClean="0">
                <a:solidFill>
                  <a:srgbClr val="04617B"/>
                </a:solidFill>
                <a:latin typeface="+mj-lt"/>
                <a:ea typeface="+mj-ea"/>
                <a:cs typeface="+mj-cs"/>
              </a:rPr>
              <a:t>Faculty Learning Community (CPP FCPD)</a:t>
            </a:r>
          </a:p>
        </p:txBody>
      </p:sp>
      <p:pic>
        <p:nvPicPr>
          <p:cNvPr id="4" name="Picture 14" descr="&#10;buckyball.jpg                                                  0015A1B0Macintosh HD                   BA5763D6:"/>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a:xfrm>
            <a:off x="1066800" y="2205336"/>
            <a:ext cx="2987675" cy="4114800"/>
          </a:xfrm>
          <a:prstGeom prst="rect">
            <a:avLst/>
          </a:prstGeom>
          <a:ln w="38100">
            <a:solidFill>
              <a:schemeClr val="tx1"/>
            </a:solidFill>
            <a:miter lim="800000"/>
            <a:headEnd/>
            <a:tailEnd/>
          </a:ln>
        </p:spPr>
      </p:pic>
      <p:sp>
        <p:nvSpPr>
          <p:cNvPr id="5" name="Rectangle 2"/>
          <p:cNvSpPr txBox="1">
            <a:spLocks noChangeArrowheads="1"/>
          </p:cNvSpPr>
          <p:nvPr/>
        </p:nvSpPr>
        <p:spPr>
          <a:xfrm>
            <a:off x="685800" y="533400"/>
            <a:ext cx="7772400" cy="8382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endParaRPr lang="en-US" dirty="0"/>
          </a:p>
        </p:txBody>
      </p:sp>
      <p:sp>
        <p:nvSpPr>
          <p:cNvPr id="6" name="Rectangle 6"/>
          <p:cNvSpPr txBox="1">
            <a:spLocks noChangeArrowheads="1"/>
          </p:cNvSpPr>
          <p:nvPr/>
        </p:nvSpPr>
        <p:spPr>
          <a:xfrm>
            <a:off x="4876800" y="2205336"/>
            <a:ext cx="4267200" cy="53340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FontTx/>
              <a:buNone/>
            </a:pPr>
            <a:r>
              <a:rPr lang="en-US" sz="2800" b="1" dirty="0" smtClean="0"/>
              <a:t>Old-school approach</a:t>
            </a:r>
            <a:endParaRPr lang="en-US" sz="2800" b="1" dirty="0"/>
          </a:p>
        </p:txBody>
      </p:sp>
      <p:pic>
        <p:nvPicPr>
          <p:cNvPr id="7" name="Picture 11" descr="post-it.jpg                                                    0015A1B0Macintosh HD                   BA5763D6:"/>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rot="20042193">
            <a:off x="1828800" y="2967336"/>
            <a:ext cx="1371600" cy="989013"/>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8" name="Text Box 12"/>
          <p:cNvSpPr txBox="1">
            <a:spLocks noChangeArrowheads="1"/>
          </p:cNvSpPr>
          <p:nvPr/>
        </p:nvSpPr>
        <p:spPr bwMode="auto">
          <a:xfrm>
            <a:off x="4860925" y="4480224"/>
            <a:ext cx="4125913" cy="1988237"/>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pPr eaLnBrk="1" hangingPunct="1">
              <a:spcBef>
                <a:spcPct val="20000"/>
              </a:spcBef>
            </a:pPr>
            <a:r>
              <a:rPr kumimoji="1" lang="en-US" sz="2800" b="1" dirty="0" smtClean="0"/>
              <a:t>Tech-assisted approach</a:t>
            </a:r>
            <a:endParaRPr kumimoji="1" lang="en-US" sz="2800" b="1" dirty="0"/>
          </a:p>
          <a:p>
            <a:pPr eaLnBrk="1" hangingPunct="1">
              <a:spcBef>
                <a:spcPct val="20000"/>
              </a:spcBef>
              <a:buFontTx/>
              <a:buChar char="•"/>
            </a:pPr>
            <a:r>
              <a:rPr kumimoji="1" lang="en-US" sz="2800" dirty="0"/>
              <a:t> Make a wiki</a:t>
            </a:r>
            <a:r>
              <a:rPr kumimoji="1" lang="en-US" sz="2800" dirty="0" smtClean="0"/>
              <a:t>!</a:t>
            </a:r>
          </a:p>
          <a:p>
            <a:pPr algn="just">
              <a:spcBef>
                <a:spcPct val="20000"/>
              </a:spcBef>
              <a:buFontTx/>
              <a:buChar char="•"/>
            </a:pPr>
            <a:r>
              <a:rPr kumimoji="1" lang="en-US" sz="2800" dirty="0" smtClean="0"/>
              <a:t> Extra credit assignment</a:t>
            </a:r>
            <a:br>
              <a:rPr kumimoji="1" lang="en-US" sz="2800" dirty="0" smtClean="0"/>
            </a:br>
            <a:r>
              <a:rPr kumimoji="1" lang="en-US" sz="2800" dirty="0" smtClean="0"/>
              <a:t>       </a:t>
            </a:r>
            <a:r>
              <a:rPr kumimoji="1" lang="en-US" sz="2800" dirty="0" smtClean="0">
                <a:hlinkClick r:id="rId4"/>
              </a:rPr>
              <a:t>PBWorks.com</a:t>
            </a:r>
            <a:endParaRPr kumimoji="1" lang="en-US" sz="2800" dirty="0"/>
          </a:p>
        </p:txBody>
      </p:sp>
      <p:sp>
        <p:nvSpPr>
          <p:cNvPr id="9" name="Text Box 15"/>
          <p:cNvSpPr txBox="1">
            <a:spLocks noChangeArrowheads="1"/>
          </p:cNvSpPr>
          <p:nvPr/>
        </p:nvSpPr>
        <p:spPr bwMode="auto">
          <a:xfrm>
            <a:off x="4784725" y="2727624"/>
            <a:ext cx="3665538" cy="519112"/>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wrap="none">
            <a:spAutoFit/>
          </a:bodyPr>
          <a:lstStyle/>
          <a:p>
            <a:pPr eaLnBrk="1" hangingPunct="1">
              <a:spcBef>
                <a:spcPct val="20000"/>
              </a:spcBef>
              <a:buFontTx/>
              <a:buChar char="•"/>
            </a:pPr>
            <a:r>
              <a:rPr kumimoji="1" lang="en-US" sz="2800"/>
              <a:t> Handout from ~1997</a:t>
            </a:r>
          </a:p>
        </p:txBody>
      </p:sp>
      <p:sp>
        <p:nvSpPr>
          <p:cNvPr id="10" name="Rectangle 16"/>
          <p:cNvSpPr>
            <a:spLocks noChangeArrowheads="1"/>
          </p:cNvSpPr>
          <p:nvPr/>
        </p:nvSpPr>
        <p:spPr bwMode="auto">
          <a:xfrm>
            <a:off x="4800600" y="3272136"/>
            <a:ext cx="2762295" cy="954107"/>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wrap="none">
            <a:spAutoFit/>
          </a:bodyPr>
          <a:lstStyle/>
          <a:p>
            <a:pPr eaLnBrk="1" hangingPunct="1">
              <a:spcBef>
                <a:spcPct val="20000"/>
              </a:spcBef>
              <a:buFontTx/>
              <a:buChar char="•"/>
            </a:pPr>
            <a:r>
              <a:rPr kumimoji="1" lang="en-US" sz="2800" dirty="0"/>
              <a:t> Previous </a:t>
            </a:r>
            <a:r>
              <a:rPr kumimoji="1" lang="en-US" sz="2800" dirty="0" smtClean="0"/>
              <a:t>goal: </a:t>
            </a:r>
            <a:r>
              <a:rPr kumimoji="1" lang="en-US" sz="2800" dirty="0"/>
              <a:t/>
            </a:r>
            <a:br>
              <a:rPr kumimoji="1" lang="en-US" sz="2800" dirty="0"/>
            </a:br>
            <a:r>
              <a:rPr kumimoji="1" lang="en-US" sz="2800" dirty="0"/>
              <a:t>  revise handout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3791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499"/>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8">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3" autoUpdateAnimBg="0"/>
      <p:bldP spid="8" grpId="0" build="p" bldLvl="2" autoUpdateAnimBg="0"/>
      <p:bldP spid="9" grpId="0" autoUpdateAnimBg="0"/>
      <p:bldP spid="10" grpId="0" autoUpdateAnimBg="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6897"/>
            <a:ext cx="8229600" cy="626872"/>
          </a:xfrm>
        </p:spPr>
        <p:txBody>
          <a:bodyPr>
            <a:normAutofit fontScale="90000"/>
          </a:bodyPr>
          <a:lstStyle/>
          <a:p>
            <a:pPr lvl="0"/>
            <a:r>
              <a:rPr lang="en-US" sz="4400" b="1" kern="1200" dirty="0" err="1" smtClean="0">
                <a:solidFill>
                  <a:srgbClr val="04617B"/>
                </a:solidFill>
                <a:latin typeface="+mj-lt"/>
                <a:ea typeface="+mj-ea"/>
                <a:cs typeface="+mj-cs"/>
              </a:rPr>
              <a:t>Nanotube</a:t>
            </a:r>
            <a:r>
              <a:rPr lang="en-US" sz="4400" b="1" kern="1200" dirty="0" smtClean="0">
                <a:solidFill>
                  <a:srgbClr val="04617B"/>
                </a:solidFill>
                <a:latin typeface="+mj-lt"/>
                <a:ea typeface="+mj-ea"/>
                <a:cs typeface="+mj-cs"/>
              </a:rPr>
              <a:t> Wiki</a:t>
            </a:r>
          </a:p>
        </p:txBody>
      </p:sp>
      <p:pic>
        <p:nvPicPr>
          <p:cNvPr id="6" name="P 1" descr="Screen shot 2016-02-24 at 1.16.21 PM.png"/>
          <p:cNvPicPr/>
          <p:nvPr/>
        </p:nvPicPr>
        <p:blipFill>
          <a:blip r:embed="rId2"/>
          <a:srcRect l="1803" t="11542" r="47556" b="36295"/>
          <a:stretch>
            <a:fillRect/>
          </a:stretch>
        </p:blipFill>
        <p:spPr>
          <a:xfrm>
            <a:off x="457199" y="950185"/>
            <a:ext cx="8424107" cy="5646287"/>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884870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4999"/>
            <a:ext cx="8229600" cy="1143000"/>
          </a:xfrm>
        </p:spPr>
        <p:txBody>
          <a:bodyPr>
            <a:normAutofit/>
          </a:bodyPr>
          <a:lstStyle/>
          <a:p>
            <a:pPr lvl="0"/>
            <a:r>
              <a:rPr lang="en-US" sz="4400" b="1" kern="1200" dirty="0" smtClean="0">
                <a:solidFill>
                  <a:srgbClr val="04617B"/>
                </a:solidFill>
                <a:latin typeface="+mj-lt"/>
                <a:ea typeface="+mj-ea"/>
                <a:cs typeface="+mj-cs"/>
              </a:rPr>
              <a:t>Nanotube Wiki: Student Comment</a:t>
            </a:r>
          </a:p>
        </p:txBody>
      </p:sp>
      <p:sp>
        <p:nvSpPr>
          <p:cNvPr id="3" name="Content Placeholder 2"/>
          <p:cNvSpPr>
            <a:spLocks noGrp="1"/>
          </p:cNvSpPr>
          <p:nvPr>
            <p:ph idx="1"/>
          </p:nvPr>
        </p:nvSpPr>
        <p:spPr>
          <a:xfrm>
            <a:off x="457200" y="1477999"/>
            <a:ext cx="8229600" cy="4846601"/>
          </a:xfrm>
        </p:spPr>
        <p:txBody>
          <a:bodyPr>
            <a:normAutofit fontScale="77500" lnSpcReduction="20000"/>
          </a:bodyPr>
          <a:lstStyle/>
          <a:p>
            <a:pPr marL="0" indent="0">
              <a:lnSpc>
                <a:spcPct val="140000"/>
              </a:lnSpc>
              <a:buNone/>
            </a:pPr>
            <a:r>
              <a:rPr lang="en-US" dirty="0" smtClean="0"/>
              <a:t>“'</a:t>
            </a:r>
            <a:r>
              <a:rPr lang="en-US" dirty="0"/>
              <a:t>Asbestos warning' on nanotubes (By Jonathan </a:t>
            </a:r>
            <a:r>
              <a:rPr lang="en-US" dirty="0" err="1"/>
              <a:t>Fildes</a:t>
            </a:r>
            <a:r>
              <a:rPr lang="en-US" dirty="0"/>
              <a:t> Science and technology reporter, BBC News) </a:t>
            </a:r>
            <a:r>
              <a:rPr lang="en-US" b="1" dirty="0"/>
              <a:t>As a Biology major, </a:t>
            </a:r>
            <a:r>
              <a:rPr lang="en-US" b="1" dirty="0" smtClean="0"/>
              <a:t>I thought </a:t>
            </a:r>
            <a:r>
              <a:rPr lang="en-US" b="1" dirty="0"/>
              <a:t>that looking and researching about nanotechnology would be dull and boring.</a:t>
            </a:r>
            <a:r>
              <a:rPr lang="en-US" dirty="0"/>
              <a:t> </a:t>
            </a:r>
            <a:r>
              <a:rPr lang="en-US" b="1" dirty="0"/>
              <a:t>It proved to be really interesting.</a:t>
            </a:r>
            <a:r>
              <a:rPr lang="en-US" dirty="0"/>
              <a:t> There are so many wonderful things being written about nanotubes and how they can make a huge impact despite their "</a:t>
            </a:r>
            <a:r>
              <a:rPr lang="en-US" dirty="0" err="1"/>
              <a:t>nano</a:t>
            </a:r>
            <a:r>
              <a:rPr lang="en-US" dirty="0"/>
              <a:t>" size. I was wondering if there were any sort of risks that came along with this new technology. I came across an article that was put out by BBC News about the possible negative effects of nanotubes. The researches compared the molecular structure to that of asbestos, which earlier cause a pandemic of lung disease in the 20th century…. As a bio major, </a:t>
            </a:r>
            <a:r>
              <a:rPr lang="en-US" dirty="0" smtClean="0"/>
              <a:t>its </a:t>
            </a:r>
            <a:r>
              <a:rPr lang="en-US" dirty="0"/>
              <a:t>interesting and</a:t>
            </a:r>
            <a:r>
              <a:rPr lang="en-US" b="1" dirty="0"/>
              <a:t> exciting to see the worlds of </a:t>
            </a:r>
            <a:r>
              <a:rPr lang="en-US" b="1" dirty="0" err="1"/>
              <a:t>Ochem</a:t>
            </a:r>
            <a:r>
              <a:rPr lang="en-US" b="1" dirty="0"/>
              <a:t> and Bio clash.</a:t>
            </a:r>
            <a:r>
              <a:rPr lang="en-US" dirty="0"/>
              <a:t> Here is the link to the article. I found it really interesting. :</a:t>
            </a:r>
            <a:r>
              <a:rPr lang="en-US" dirty="0" smtClean="0"/>
              <a:t>)”</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88487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7431"/>
            <a:ext cx="8229600" cy="2055686"/>
          </a:xfrm>
        </p:spPr>
        <p:txBody>
          <a:bodyPr>
            <a:normAutofit/>
          </a:bodyPr>
          <a:lstStyle/>
          <a:p>
            <a:pPr lvl="0"/>
            <a:r>
              <a:rPr lang="en-US" sz="4400" b="1" kern="1200" dirty="0" smtClean="0">
                <a:solidFill>
                  <a:srgbClr val="04617B"/>
                </a:solidFill>
                <a:latin typeface="+mj-lt"/>
                <a:ea typeface="+mj-ea"/>
                <a:cs typeface="+mj-cs"/>
              </a:rPr>
              <a:t>Tech-based teaching supplements to improve student success</a:t>
            </a:r>
          </a:p>
          <a:p>
            <a:endParaRPr lang="en-US" b="1" dirty="0"/>
          </a:p>
        </p:txBody>
      </p:sp>
      <p:sp>
        <p:nvSpPr>
          <p:cNvPr id="3" name="Content Placeholder 2"/>
          <p:cNvSpPr>
            <a:spLocks noGrp="1"/>
          </p:cNvSpPr>
          <p:nvPr>
            <p:ph idx="1"/>
          </p:nvPr>
        </p:nvSpPr>
        <p:spPr>
          <a:xfrm>
            <a:off x="0" y="2138071"/>
            <a:ext cx="9144000" cy="4823841"/>
          </a:xfrm>
        </p:spPr>
        <p:txBody>
          <a:bodyPr>
            <a:noAutofit/>
          </a:bodyPr>
          <a:lstStyle/>
          <a:p>
            <a:pPr lvl="1">
              <a:spcAft>
                <a:spcPts val="1200"/>
              </a:spcAft>
              <a:buFont typeface="Arial"/>
              <a:buChar char="•"/>
            </a:pPr>
            <a:r>
              <a:rPr lang="en-US" sz="3000" dirty="0" smtClean="0"/>
              <a:t>Skill-building, drill-type quizzes </a:t>
            </a:r>
            <a:br>
              <a:rPr lang="en-US" sz="3000" dirty="0" smtClean="0"/>
            </a:br>
            <a:r>
              <a:rPr lang="en-US" sz="3000" dirty="0" smtClean="0"/>
              <a:t>(create in LMS or available from publisher)</a:t>
            </a:r>
          </a:p>
          <a:p>
            <a:pPr lvl="1">
              <a:spcAft>
                <a:spcPts val="1200"/>
              </a:spcAft>
              <a:buFont typeface="Arial"/>
              <a:buChar char="•"/>
            </a:pPr>
            <a:r>
              <a:rPr lang="en-US" sz="3000" dirty="0" smtClean="0"/>
              <a:t>Online homework system - immediate feedback, </a:t>
            </a:r>
            <a:r>
              <a:rPr lang="en-US" sz="3000" dirty="0" err="1" smtClean="0"/>
              <a:t>autograding</a:t>
            </a:r>
            <a:endParaRPr lang="en-US" sz="3000" dirty="0" smtClean="0"/>
          </a:p>
          <a:p>
            <a:pPr lvl="1">
              <a:spcAft>
                <a:spcPts val="1200"/>
              </a:spcAft>
              <a:buFont typeface="Arial"/>
              <a:buChar char="•"/>
            </a:pPr>
            <a:r>
              <a:rPr lang="en-US" sz="3000" dirty="0" smtClean="0"/>
              <a:t>Adaptive learning (e.g., ORION) – measures competency level for each SLO and customizes assignments to be strategically focused</a:t>
            </a:r>
          </a:p>
          <a:p>
            <a:pPr lvl="1">
              <a:spcAft>
                <a:spcPts val="1200"/>
              </a:spcAft>
              <a:buFont typeface="Arial"/>
              <a:buChar char="•"/>
            </a:pPr>
            <a:r>
              <a:rPr lang="en-US" sz="3000" dirty="0" smtClean="0"/>
              <a:t>Collection of Mobile learning </a:t>
            </a:r>
            <a:r>
              <a:rPr lang="en-US" sz="3000" dirty="0" smtClean="0">
                <a:hlinkClick r:id="rId2"/>
              </a:rPr>
              <a:t>resources</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48180"/>
            <a:ext cx="8469793" cy="1434425"/>
          </a:xfrm>
        </p:spPr>
        <p:txBody>
          <a:bodyPr>
            <a:normAutofit/>
          </a:bodyPr>
          <a:lstStyle/>
          <a:p>
            <a:pPr lvl="0"/>
            <a:r>
              <a:rPr lang="en-US" sz="4400" b="1" dirty="0" smtClean="0">
                <a:solidFill>
                  <a:srgbClr val="04617B"/>
                </a:solidFill>
              </a:rPr>
              <a:t>Making videos for the flipped classroom &amp; beyond</a:t>
            </a:r>
            <a:endParaRPr lang="en-US" b="1" dirty="0"/>
          </a:p>
        </p:txBody>
      </p:sp>
      <p:sp>
        <p:nvSpPr>
          <p:cNvPr id="3" name="Content Placeholder 2"/>
          <p:cNvSpPr>
            <a:spLocks noGrp="1"/>
          </p:cNvSpPr>
          <p:nvPr>
            <p:ph idx="1"/>
          </p:nvPr>
        </p:nvSpPr>
        <p:spPr>
          <a:xfrm>
            <a:off x="0" y="2064983"/>
            <a:ext cx="9144000" cy="4525963"/>
          </a:xfrm>
        </p:spPr>
        <p:txBody>
          <a:bodyPr>
            <a:noAutofit/>
          </a:bodyPr>
          <a:lstStyle/>
          <a:p>
            <a:pPr lvl="1">
              <a:spcAft>
                <a:spcPts val="1200"/>
              </a:spcAft>
              <a:buFont typeface="Arial"/>
              <a:buChar char="•"/>
            </a:pPr>
            <a:r>
              <a:rPr lang="en-US" dirty="0" smtClean="0"/>
              <a:t>Online lectures – search YouTube, </a:t>
            </a:r>
            <a:r>
              <a:rPr lang="en-US" dirty="0" smtClean="0">
                <a:hlinkClick r:id="rId2"/>
              </a:rPr>
              <a:t>Educator.com</a:t>
            </a:r>
            <a:r>
              <a:rPr lang="en-US" dirty="0" smtClean="0"/>
              <a:t>, </a:t>
            </a:r>
            <a:r>
              <a:rPr lang="en-US" dirty="0" smtClean="0">
                <a:hlinkClick r:id="rId3"/>
              </a:rPr>
              <a:t>EdX</a:t>
            </a:r>
            <a:endParaRPr lang="en-US" dirty="0" smtClean="0"/>
          </a:p>
          <a:p>
            <a:pPr lvl="1">
              <a:spcAft>
                <a:spcPts val="1200"/>
              </a:spcAft>
              <a:buFont typeface="Arial"/>
              <a:buChar char="•"/>
            </a:pPr>
            <a:r>
              <a:rPr lang="en-US" dirty="0" smtClean="0"/>
              <a:t>Create your own! “Old school-style” recording of narrated homework solutions (</a:t>
            </a:r>
            <a:r>
              <a:rPr lang="en-US" dirty="0" err="1" smtClean="0"/>
              <a:t>iPhone</a:t>
            </a:r>
            <a:r>
              <a:rPr lang="en-US" dirty="0" smtClean="0"/>
              <a:t>)  </a:t>
            </a:r>
            <a:r>
              <a:rPr lang="en-US" dirty="0" smtClean="0">
                <a:hlinkClick r:id="rId4"/>
              </a:rPr>
              <a:t>3D sketch</a:t>
            </a:r>
            <a:r>
              <a:rPr lang="en-US" dirty="0" smtClean="0"/>
              <a:t>   </a:t>
            </a:r>
            <a:r>
              <a:rPr lang="en-US" dirty="0" smtClean="0">
                <a:hlinkClick r:id="rId5"/>
              </a:rPr>
              <a:t>reagent table</a:t>
            </a:r>
            <a:endParaRPr lang="en-US" dirty="0" smtClean="0"/>
          </a:p>
          <a:p>
            <a:pPr lvl="1">
              <a:spcAft>
                <a:spcPts val="1200"/>
              </a:spcAft>
              <a:buFont typeface="Arial"/>
              <a:buChar char="•"/>
            </a:pPr>
            <a:r>
              <a:rPr lang="en-US" dirty="0" smtClean="0"/>
              <a:t>Latest technology: transparent </a:t>
            </a:r>
            <a:r>
              <a:rPr lang="en-US" dirty="0" smtClean="0">
                <a:hlinkClick r:id="rId6"/>
              </a:rPr>
              <a:t>lightboard</a:t>
            </a:r>
            <a:r>
              <a:rPr lang="en-US" dirty="0" smtClean="0"/>
              <a:t>! (Biology </a:t>
            </a:r>
            <a:r>
              <a:rPr lang="en-US" dirty="0" smtClean="0">
                <a:hlinkClick r:id="rId7"/>
              </a:rPr>
              <a:t>example</a:t>
            </a:r>
            <a:r>
              <a:rPr lang="en-US" dirty="0" smtClean="0"/>
              <a:t>)</a:t>
            </a:r>
          </a:p>
          <a:p>
            <a:pPr lvl="1">
              <a:spcAft>
                <a:spcPts val="1200"/>
              </a:spcAft>
              <a:buFont typeface="Arial"/>
              <a:buChar char="•"/>
            </a:pPr>
            <a:r>
              <a:rPr lang="en-US" dirty="0" smtClean="0"/>
              <a:t>Record and edit videos with </a:t>
            </a:r>
            <a:r>
              <a:rPr lang="en-US" dirty="0" err="1" smtClean="0"/>
              <a:t>Camtasia</a:t>
            </a:r>
            <a:r>
              <a:rPr lang="en-US" dirty="0" smtClean="0"/>
              <a:t> (screen capture/voice) </a:t>
            </a:r>
            <a:br>
              <a:rPr lang="en-US" dirty="0" smtClean="0"/>
            </a:br>
            <a:r>
              <a:rPr lang="en-US" dirty="0" smtClean="0"/>
              <a:t>Tutorials</a:t>
            </a:r>
            <a:r>
              <a:rPr lang="en-US" dirty="0"/>
              <a:t>: </a:t>
            </a:r>
            <a:r>
              <a:rPr lang="en-US" dirty="0">
                <a:hlinkClick r:id="rId8"/>
              </a:rPr>
              <a:t>http://</a:t>
            </a:r>
            <a:r>
              <a:rPr lang="en-US" dirty="0" smtClean="0">
                <a:hlinkClick r:id="rId8"/>
              </a:rPr>
              <a:t>tiny.cc/CreatingPedagogicalVideos</a:t>
            </a:r>
            <a:r>
              <a:rPr lang="en-US" dirty="0" smtClean="0"/>
              <a:t> </a:t>
            </a:r>
            <a:r>
              <a:rPr lang="en-US" dirty="0"/>
              <a:t/>
            </a:r>
            <a:br>
              <a:rPr lang="en-US" dirty="0"/>
            </a:br>
            <a:r>
              <a:rPr lang="en-US" dirty="0"/>
              <a:t>Examples</a:t>
            </a:r>
            <a:r>
              <a:rPr lang="en-US" dirty="0" smtClean="0"/>
              <a:t>: Engineering </a:t>
            </a:r>
            <a:r>
              <a:rPr lang="en-US" dirty="0" smtClean="0">
                <a:hlinkClick r:id="rId9"/>
              </a:rPr>
              <a:t>tutorial</a:t>
            </a:r>
            <a:r>
              <a:rPr lang="en-US" dirty="0" smtClean="0"/>
              <a:t> and </a:t>
            </a:r>
            <a:r>
              <a:rPr lang="en-US" dirty="0" smtClean="0">
                <a:hlinkClick r:id="rId10"/>
              </a:rPr>
              <a:t>solved problem</a:t>
            </a:r>
            <a:endParaRPr lang="en-US" dirty="0" smtClean="0"/>
          </a:p>
          <a:p>
            <a:pPr lvl="1">
              <a:spcAft>
                <a:spcPts val="1200"/>
              </a:spcAft>
              <a:buFont typeface="Arial"/>
              <a:buChar char="•"/>
            </a:pPr>
            <a:r>
              <a:rPr lang="en-US" dirty="0" smtClean="0"/>
              <a:t>Lecture-capture w/</a:t>
            </a:r>
            <a:r>
              <a:rPr lang="en-US" dirty="0" err="1" smtClean="0"/>
              <a:t>iPad</a:t>
            </a:r>
            <a:r>
              <a:rPr lang="en-US" dirty="0" smtClean="0"/>
              <a:t> apps - can export videos to YouTube </a:t>
            </a:r>
            <a:br>
              <a:rPr lang="en-US" dirty="0" smtClean="0"/>
            </a:br>
            <a:r>
              <a:rPr lang="en-US" dirty="0" smtClean="0"/>
              <a:t>Explain Everything </a:t>
            </a:r>
            <a:r>
              <a:rPr lang="en-US" dirty="0" smtClean="0">
                <a:hlinkClick r:id="rId11"/>
              </a:rPr>
              <a:t>cyclohexane</a:t>
            </a:r>
            <a:r>
              <a:rPr lang="en-US" dirty="0" smtClean="0"/>
              <a:t>  and </a:t>
            </a:r>
            <a:r>
              <a:rPr lang="en-US" dirty="0" err="1" smtClean="0"/>
              <a:t>Doceri</a:t>
            </a:r>
            <a:r>
              <a:rPr lang="en-US" dirty="0" smtClean="0"/>
              <a:t> </a:t>
            </a:r>
            <a:r>
              <a:rPr lang="en-US" dirty="0" smtClean="0">
                <a:hlinkClick r:id="rId12"/>
              </a:rPr>
              <a:t>CPP Engineering</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2947"/>
            <a:ext cx="8229600" cy="933968"/>
          </a:xfrm>
        </p:spPr>
        <p:txBody>
          <a:bodyPr>
            <a:normAutofit/>
          </a:bodyPr>
          <a:lstStyle/>
          <a:p>
            <a:pPr lvl="0"/>
            <a:r>
              <a:rPr lang="en-US" sz="4400" b="1" dirty="0" smtClean="0">
                <a:solidFill>
                  <a:srgbClr val="04617B"/>
                </a:solidFill>
              </a:rPr>
              <a:t>Sharing your work</a:t>
            </a:r>
            <a:endParaRPr lang="en-US" sz="4400" b="1" kern="1200" dirty="0" smtClean="0">
              <a:solidFill>
                <a:srgbClr val="04617B"/>
              </a:solidFill>
              <a:latin typeface="+mj-lt"/>
              <a:ea typeface="+mj-ea"/>
              <a:cs typeface="+mj-cs"/>
            </a:endParaRPr>
          </a:p>
          <a:p>
            <a:endParaRPr lang="en-US" b="1" dirty="0"/>
          </a:p>
        </p:txBody>
      </p:sp>
      <p:sp>
        <p:nvSpPr>
          <p:cNvPr id="3" name="Content Placeholder 2"/>
          <p:cNvSpPr>
            <a:spLocks noGrp="1"/>
          </p:cNvSpPr>
          <p:nvPr>
            <p:ph idx="1"/>
          </p:nvPr>
        </p:nvSpPr>
        <p:spPr>
          <a:xfrm>
            <a:off x="-289860" y="1469411"/>
            <a:ext cx="9142808" cy="3419648"/>
          </a:xfrm>
        </p:spPr>
        <p:txBody>
          <a:bodyPr>
            <a:noAutofit/>
          </a:bodyPr>
          <a:lstStyle/>
          <a:p>
            <a:pPr lvl="1">
              <a:spcBef>
                <a:spcPts val="0"/>
              </a:spcBef>
              <a:spcAft>
                <a:spcPts val="600"/>
              </a:spcAft>
              <a:buFont typeface="Arial"/>
              <a:buChar char="•"/>
            </a:pPr>
            <a:r>
              <a:rPr lang="en-US" sz="2800" dirty="0" smtClean="0"/>
              <a:t>Private (LMS) or Public (webpage link, MERLOT)</a:t>
            </a:r>
          </a:p>
          <a:p>
            <a:pPr lvl="2">
              <a:spcBef>
                <a:spcPts val="0"/>
              </a:spcBef>
              <a:spcAft>
                <a:spcPts val="1200"/>
              </a:spcAft>
              <a:buFont typeface="Arial"/>
              <a:buChar char="•"/>
            </a:pPr>
            <a:r>
              <a:rPr lang="en-US" sz="2500" dirty="0" smtClean="0"/>
              <a:t>Include </a:t>
            </a:r>
            <a:r>
              <a:rPr lang="en-US" sz="2500" dirty="0" smtClean="0">
                <a:hlinkClick r:id="rId2"/>
              </a:rPr>
              <a:t>captioning </a:t>
            </a:r>
            <a:r>
              <a:rPr lang="en-US" sz="2500" dirty="0" smtClean="0"/>
              <a:t>for accessibility (</a:t>
            </a:r>
            <a:r>
              <a:rPr lang="en-US" sz="2500" dirty="0" err="1" smtClean="0"/>
              <a:t>Hablas</a:t>
            </a:r>
            <a:r>
              <a:rPr lang="en-US" sz="2500" dirty="0" smtClean="0"/>
              <a:t> </a:t>
            </a:r>
            <a:r>
              <a:rPr lang="en-US" sz="2500" dirty="0" err="1" smtClean="0"/>
              <a:t>Español</a:t>
            </a:r>
            <a:r>
              <a:rPr lang="en-US" sz="2500" dirty="0" smtClean="0"/>
              <a:t>? Si!)</a:t>
            </a:r>
          </a:p>
          <a:p>
            <a:pPr lvl="1">
              <a:spcAft>
                <a:spcPts val="1200"/>
              </a:spcAft>
              <a:buFont typeface="Arial"/>
              <a:buChar char="•"/>
            </a:pPr>
            <a:r>
              <a:rPr lang="en-US" sz="2800" dirty="0" smtClean="0"/>
              <a:t>Maximum exposure: make a YouTube channel!</a:t>
            </a:r>
          </a:p>
          <a:p>
            <a:pPr lvl="1">
              <a:spcAft>
                <a:spcPts val="1200"/>
              </a:spcAft>
              <a:buFont typeface="Arial"/>
              <a:buChar char="•"/>
            </a:pPr>
            <a:r>
              <a:rPr lang="en-US" sz="2800" dirty="0" err="1" smtClean="0"/>
              <a:t>ChemistryConnected</a:t>
            </a:r>
            <a:r>
              <a:rPr lang="en-US" sz="2800" dirty="0" smtClean="0"/>
              <a:t>, </a:t>
            </a:r>
            <a:r>
              <a:rPr lang="en-US" sz="2800" dirty="0"/>
              <a:t>created </a:t>
            </a:r>
            <a:r>
              <a:rPr lang="en-US" sz="2800" dirty="0" smtClean="0"/>
              <a:t>in 2012, </a:t>
            </a:r>
            <a:r>
              <a:rPr lang="en-US" sz="2800" dirty="0"/>
              <a:t>has over</a:t>
            </a:r>
            <a:r>
              <a:rPr lang="en-US" sz="2800" dirty="0" smtClean="0"/>
              <a:t> 365,000 </a:t>
            </a:r>
            <a:r>
              <a:rPr lang="en-US" sz="2800" dirty="0"/>
              <a:t>views and over</a:t>
            </a:r>
            <a:r>
              <a:rPr lang="en-US" sz="2800" dirty="0" smtClean="0"/>
              <a:t> 750 subscribers</a:t>
            </a:r>
          </a:p>
          <a:p>
            <a:pPr lvl="2">
              <a:spcAft>
                <a:spcPts val="1200"/>
              </a:spcAft>
              <a:buFont typeface="Arial"/>
              <a:buChar char="•"/>
            </a:pPr>
            <a:r>
              <a:rPr lang="en-US" sz="2500" dirty="0" smtClean="0"/>
              <a:t>Pre-lab tutorials, solved problems, demos of </a:t>
            </a:r>
            <a:r>
              <a:rPr lang="en-US" sz="2500" dirty="0"/>
              <a:t>hands-on </a:t>
            </a:r>
            <a:r>
              <a:rPr lang="en-US" sz="2500" dirty="0" smtClean="0"/>
              <a:t>elementary school science activities</a:t>
            </a:r>
          </a:p>
          <a:p>
            <a:pPr lvl="2">
              <a:spcAft>
                <a:spcPts val="1200"/>
              </a:spcAft>
              <a:buFont typeface="Arial"/>
              <a:buChar char="•"/>
            </a:pPr>
            <a:r>
              <a:rPr lang="en-US" sz="2500" dirty="0" smtClean="0"/>
              <a:t>Over </a:t>
            </a:r>
            <a:r>
              <a:rPr lang="en-US" sz="2500" dirty="0"/>
              <a:t>half the views have come from outside the U.S</a:t>
            </a:r>
            <a:r>
              <a:rPr lang="en-US" sz="2500" dirty="0" smtClean="0"/>
              <a:t>.  </a:t>
            </a:r>
            <a:br>
              <a:rPr lang="en-US" sz="2500" dirty="0" smtClean="0"/>
            </a:br>
            <a:r>
              <a:rPr lang="en-US" sz="2500" dirty="0" smtClean="0"/>
              <a:t>(200 different </a:t>
            </a:r>
            <a:r>
              <a:rPr lang="en-US" sz="2500" dirty="0"/>
              <a:t>countries) </a:t>
            </a:r>
            <a:r>
              <a:rPr lang="en-US" sz="2500" dirty="0" smtClean="0"/>
              <a:t/>
            </a:r>
            <a:br>
              <a:rPr lang="en-US" sz="2500" dirty="0" smtClean="0"/>
            </a:br>
            <a:r>
              <a:rPr lang="en-US" sz="1100" dirty="0" smtClean="0"/>
              <a:t> </a:t>
            </a:r>
            <a:r>
              <a:rPr lang="en-US" sz="2900" dirty="0" smtClean="0"/>
              <a:t/>
            </a:r>
            <a:br>
              <a:rPr lang="en-US" sz="2900" dirty="0" smtClean="0"/>
            </a:br>
            <a:r>
              <a:rPr lang="en-US" dirty="0">
                <a:hlinkClick r:id="rId3"/>
              </a:rPr>
              <a:t>http://www.youtube.com/user/ChemistryConnected</a:t>
            </a:r>
            <a:endParaRPr lang="en-US" sz="2500" dirty="0"/>
          </a:p>
          <a:p>
            <a:pPr marL="393192" lvl="1" indent="0">
              <a:spcAft>
                <a:spcPts val="1200"/>
              </a:spcAft>
              <a:buNone/>
            </a:pPr>
            <a:endParaRPr lang="en-US" sz="5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9899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1"/>
          <p:cNvSpPr txBox="1">
            <a:spLocks/>
          </p:cNvSpPr>
          <p:nvPr/>
        </p:nvSpPr>
        <p:spPr>
          <a:xfrm>
            <a:off x="693334" y="886229"/>
            <a:ext cx="8038681" cy="546343"/>
          </a:xfrm>
          <a:prstGeom prst="rect">
            <a:avLst/>
          </a:prstGeom>
          <a:solidFill>
            <a:schemeClr val="bg1"/>
          </a:solidFill>
        </p:spPr>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04617B"/>
                </a:solidFill>
                <a:effectLst/>
                <a:uLnTx/>
                <a:uFillTx/>
                <a:latin typeface="+mj-lt"/>
                <a:ea typeface="+mj-ea"/>
                <a:cs typeface="+mj-cs"/>
              </a:rPr>
              <a:t>Chemistry Connected YouTube Channel</a:t>
            </a:r>
          </a:p>
        </p:txBody>
      </p:sp>
      <p:pic>
        <p:nvPicPr>
          <p:cNvPr id="23" name="P 4"/>
          <p:cNvPicPr/>
          <p:nvPr/>
        </p:nvPicPr>
        <p:blipFill>
          <a:blip r:embed="rId2">
            <a:grayscl/>
            <a:extLst>
              <a:ext uri="{28A0092B-C50C-407E-A947-70E740481C1C}">
                <a14:useLocalDpi xmlns:pic="http://schemas.openxmlformats.org/drawingml/2006/picture" xmlns="" xmlns:a="http://schemas.openxmlformats.org/drawingml/2006/main" xmlns:r="http://schemas.openxmlformats.org/officeDocument/2006/relationships" xmlns:p="http://schemas.openxmlformats.org/presentationml/2006/main" xmlns:a14="http://schemas.microsoft.com/office/drawing/2010/main" xmlns:lc="http://schemas.openxmlformats.org/drawingml/2006/lockedCanvas" xmlns:mv="urn:schemas-microsoft-com:mac:vml" xmlns:mc="http://schemas.openxmlformats.org/markup-compatibility/2006" val="0"/>
              </a:ext>
            </a:extLst>
          </a:blip>
          <a:srcRect r="83359" b="68045"/>
          <a:stretch>
            <a:fillRect/>
          </a:stretch>
        </p:blipFill>
        <p:spPr bwMode="auto">
          <a:xfrm>
            <a:off x="1653824" y="1674101"/>
            <a:ext cx="4949397" cy="4940619"/>
          </a:xfrm>
          <a:prstGeom prst="rect">
            <a:avLst/>
          </a:prstGeom>
          <a:noFill/>
          <a:ln>
            <a:noFill/>
          </a:ln>
          <a:extLst>
            <a:ext uri="{909E8E84-426E-40dd-AFC4-6F175D3DCCD1}">
              <a14:hiddenFill xmlns:pic="http://schemas.openxmlformats.org/drawingml/2006/picture" xmlns="" xmlns:a="http://schemas.openxmlformats.org/drawingml/2006/main" xmlns:r="http://schemas.openxmlformats.org/officeDocument/2006/relationships" xmlns:p="http://schemas.openxmlformats.org/presentationml/2006/main" xmlns:a14="http://schemas.microsoft.com/office/drawing/2010/main" xmlns:lc="http://schemas.openxmlformats.org/drawingml/2006/lockedCanvas" xmlns:mv="urn:schemas-microsoft-com:mac:vml" xmlns:mc="http://schemas.openxmlformats.org/markup-compatibility/2006">
                <a:solidFill>
                  <a:schemeClr val="accent1"/>
                </a:solidFill>
              </a14:hiddenFill>
            </a:ext>
            <a:ext uri="{91240B29-F687-4f45-9708-019B960494DF}">
              <a14:hiddenLine xmlns:pic="http://schemas.openxmlformats.org/drawingml/2006/picture" xmlns="" xmlns:a="http://schemas.openxmlformats.org/drawingml/2006/main" xmlns:r="http://schemas.openxmlformats.org/officeDocument/2006/relationships" xmlns:p="http://schemas.openxmlformats.org/presentationml/2006/main" xmlns:a14="http://schemas.microsoft.com/office/drawing/2010/main" xmlns:lc="http://schemas.openxmlformats.org/drawingml/2006/lockedCanvas" xmlns:mv="urn:schemas-microsoft-com:mac:vml" xmlns:mc="http://schemas.openxmlformats.org/markup-compatibility/2006" w="9525">
                <a:solidFill>
                  <a:schemeClr val="tx1"/>
                </a:solidFill>
                <a:miter lim="800000"/>
                <a:headEnd/>
                <a:tailEnd/>
              </a14:hiddenLine>
            </a:ext>
          </a:extLst>
        </p:spPr>
      </p:pic>
      <p:pic>
        <p:nvPicPr>
          <p:cNvPr id="24" name="P 4"/>
          <p:cNvPicPr/>
          <p:nvPr/>
        </p:nvPicPr>
        <p:blipFill>
          <a:blip r:embed="rId2">
            <a:grayscl/>
            <a:extLst>
              <a:ext uri="{28A0092B-C50C-407E-A947-70E740481C1C}">
                <a14:useLocalDpi xmlns:pic="http://schemas.openxmlformats.org/drawingml/2006/picture" xmlns="" xmlns:a="http://schemas.openxmlformats.org/drawingml/2006/main" xmlns:r="http://schemas.openxmlformats.org/officeDocument/2006/relationships" xmlns:p="http://schemas.openxmlformats.org/presentationml/2006/main" xmlns:a14="http://schemas.microsoft.com/office/drawing/2010/main" xmlns:lc="http://schemas.openxmlformats.org/drawingml/2006/lockedCanvas" xmlns:mv="urn:schemas-microsoft-com:mac:vml" xmlns:mc="http://schemas.openxmlformats.org/markup-compatibility/2006" val="0"/>
              </a:ext>
            </a:extLst>
          </a:blip>
          <a:srcRect l="37314" r="48044" b="68044"/>
          <a:stretch>
            <a:fillRect/>
          </a:stretch>
        </p:blipFill>
        <p:spPr bwMode="auto">
          <a:xfrm>
            <a:off x="4839645" y="1674099"/>
            <a:ext cx="3106737" cy="4940621"/>
          </a:xfrm>
          <a:prstGeom prst="rect">
            <a:avLst/>
          </a:prstGeom>
          <a:noFill/>
          <a:ln>
            <a:noFill/>
          </a:ln>
          <a:extLst>
            <a:ext uri="{909E8E84-426E-40dd-AFC4-6F175D3DCCD1}">
              <a14:hiddenFill xmlns:pic="http://schemas.openxmlformats.org/drawingml/2006/picture" xmlns="" xmlns:a="http://schemas.openxmlformats.org/drawingml/2006/main" xmlns:r="http://schemas.openxmlformats.org/officeDocument/2006/relationships" xmlns:p="http://schemas.openxmlformats.org/presentationml/2006/main" xmlns:a14="http://schemas.microsoft.com/office/drawing/2010/main" xmlns:lc="http://schemas.openxmlformats.org/drawingml/2006/lockedCanvas" xmlns:mv="urn:schemas-microsoft-com:mac:vml" xmlns:mc="http://schemas.openxmlformats.org/markup-compatibility/2006">
                <a:solidFill>
                  <a:schemeClr val="accent1"/>
                </a:solidFill>
              </a14:hiddenFill>
            </a:ext>
            <a:ext uri="{91240B29-F687-4f45-9708-019B960494DF}">
              <a14:hiddenLine xmlns:pic="http://schemas.openxmlformats.org/drawingml/2006/picture" xmlns="" xmlns:a="http://schemas.openxmlformats.org/drawingml/2006/main" xmlns:r="http://schemas.openxmlformats.org/officeDocument/2006/relationships" xmlns:p="http://schemas.openxmlformats.org/presentationml/2006/main" xmlns:a14="http://schemas.microsoft.com/office/drawing/2010/main" xmlns:lc="http://schemas.openxmlformats.org/drawingml/2006/lockedCanvas" xmlns:mv="urn:schemas-microsoft-com:mac:vml" xmlns:mc="http://schemas.openxmlformats.org/markup-compatibility/2006" w="9525">
                <a:solidFill>
                  <a:schemeClr val="tx1"/>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52349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014135"/>
            <a:ext cx="8555797" cy="1143000"/>
          </a:xfrm>
        </p:spPr>
        <p:txBody>
          <a:bodyPr>
            <a:normAutofit/>
          </a:bodyPr>
          <a:lstStyle/>
          <a:p>
            <a:pPr lvl="0"/>
            <a:r>
              <a:rPr lang="en-US" sz="4400" b="1" dirty="0" smtClean="0">
                <a:solidFill>
                  <a:srgbClr val="04617B"/>
                </a:solidFill>
              </a:rPr>
              <a:t>Making it Academic </a:t>
            </a:r>
            <a:r>
              <a:rPr lang="mr-IN" sz="4400" b="1" dirty="0" smtClean="0">
                <a:solidFill>
                  <a:srgbClr val="04617B"/>
                </a:solidFill>
              </a:rPr>
              <a:t>–</a:t>
            </a:r>
            <a:r>
              <a:rPr lang="en-US" sz="4400" b="1" dirty="0" smtClean="0">
                <a:solidFill>
                  <a:srgbClr val="04617B"/>
                </a:solidFill>
              </a:rPr>
              <a:t> </a:t>
            </a:r>
            <a:r>
              <a:rPr lang="en-US" sz="4400" b="1" dirty="0" err="1" smtClean="0">
                <a:solidFill>
                  <a:srgbClr val="04617B"/>
                </a:solidFill>
              </a:rPr>
              <a:t>SoTL</a:t>
            </a:r>
            <a:r>
              <a:rPr lang="en-US" sz="4400" b="1" dirty="0" smtClean="0">
                <a:solidFill>
                  <a:srgbClr val="04617B"/>
                </a:solidFill>
              </a:rPr>
              <a:t> Research</a:t>
            </a:r>
            <a:endParaRPr lang="en-US" sz="4400" b="1" kern="1200" dirty="0" smtClean="0">
              <a:solidFill>
                <a:srgbClr val="04617B"/>
              </a:solidFill>
              <a:latin typeface="+mj-lt"/>
              <a:ea typeface="+mj-ea"/>
              <a:cs typeface="+mj-cs"/>
            </a:endParaRPr>
          </a:p>
          <a:p>
            <a:endParaRPr lang="en-US" b="1" dirty="0"/>
          </a:p>
        </p:txBody>
      </p:sp>
      <p:sp>
        <p:nvSpPr>
          <p:cNvPr id="3" name="Content Placeholder 2"/>
          <p:cNvSpPr>
            <a:spLocks noGrp="1"/>
          </p:cNvSpPr>
          <p:nvPr>
            <p:ph idx="1"/>
          </p:nvPr>
        </p:nvSpPr>
        <p:spPr>
          <a:xfrm>
            <a:off x="209604" y="1681095"/>
            <a:ext cx="8934395" cy="5038204"/>
          </a:xfrm>
        </p:spPr>
        <p:txBody>
          <a:bodyPr>
            <a:noAutofit/>
          </a:bodyPr>
          <a:lstStyle/>
          <a:p>
            <a:pPr marL="0" indent="0">
              <a:lnSpc>
                <a:spcPct val="90000"/>
              </a:lnSpc>
              <a:buClr>
                <a:schemeClr val="accent1"/>
              </a:buClr>
              <a:buSzPct val="85000"/>
              <a:buNone/>
            </a:pPr>
            <a:r>
              <a:rPr lang="en-US" sz="3200" dirty="0"/>
              <a:t>Turn </a:t>
            </a:r>
            <a:r>
              <a:rPr lang="en-US" sz="3200" dirty="0" smtClean="0"/>
              <a:t>your innovation into </a:t>
            </a:r>
            <a:r>
              <a:rPr lang="en-US" sz="3200" dirty="0"/>
              <a:t>a research project!</a:t>
            </a:r>
          </a:p>
          <a:p>
            <a:pPr>
              <a:lnSpc>
                <a:spcPct val="90000"/>
              </a:lnSpc>
              <a:buClr>
                <a:schemeClr val="accent1"/>
              </a:buClr>
              <a:buSzPct val="85000"/>
              <a:buFont typeface="Arial"/>
              <a:buChar char="•"/>
            </a:pPr>
            <a:r>
              <a:rPr lang="en-US" sz="3200" dirty="0"/>
              <a:t>Formulate a </a:t>
            </a:r>
            <a:r>
              <a:rPr lang="en-US" sz="3200" dirty="0" smtClean="0"/>
              <a:t>question</a:t>
            </a:r>
          </a:p>
          <a:p>
            <a:pPr>
              <a:lnSpc>
                <a:spcPct val="90000"/>
              </a:lnSpc>
              <a:buClr>
                <a:schemeClr val="accent1"/>
              </a:buClr>
              <a:buSzPct val="85000"/>
              <a:buFont typeface="Arial"/>
              <a:buChar char="•"/>
            </a:pPr>
            <a:r>
              <a:rPr lang="en-US" sz="3200" dirty="0" smtClean="0"/>
              <a:t>Collect data (can be a great “wow” factor)</a:t>
            </a:r>
          </a:p>
          <a:p>
            <a:pPr lvl="1">
              <a:lnSpc>
                <a:spcPct val="90000"/>
              </a:lnSpc>
              <a:buFont typeface="Arial"/>
              <a:buChar char="•"/>
            </a:pPr>
            <a:r>
              <a:rPr lang="en-US" sz="3200" dirty="0"/>
              <a:t>Get IRB approval (Human Subjects)</a:t>
            </a:r>
          </a:p>
          <a:p>
            <a:pPr lvl="1">
              <a:lnSpc>
                <a:spcPct val="90000"/>
              </a:lnSpc>
              <a:buFont typeface="Arial"/>
              <a:buChar char="•"/>
            </a:pPr>
            <a:r>
              <a:rPr lang="en-US" sz="3200" dirty="0" smtClean="0"/>
              <a:t>Pre- vs. Post</a:t>
            </a:r>
            <a:r>
              <a:rPr lang="en-US" sz="3200" dirty="0"/>
              <a:t>-</a:t>
            </a:r>
            <a:r>
              <a:rPr lang="en-US" sz="3200" dirty="0" smtClean="0"/>
              <a:t>Intervention</a:t>
            </a:r>
          </a:p>
          <a:p>
            <a:pPr lvl="1">
              <a:lnSpc>
                <a:spcPct val="90000"/>
              </a:lnSpc>
              <a:buFont typeface="Arial"/>
              <a:buChar char="•"/>
            </a:pPr>
            <a:r>
              <a:rPr lang="en-US" sz="3200" dirty="0" smtClean="0"/>
              <a:t>Quantitative </a:t>
            </a:r>
            <a:r>
              <a:rPr lang="en-US" sz="3200" dirty="0"/>
              <a:t>and Qualitative </a:t>
            </a:r>
            <a:r>
              <a:rPr lang="en-US" sz="3200" dirty="0" smtClean="0"/>
              <a:t>data</a:t>
            </a:r>
          </a:p>
          <a:p>
            <a:pPr>
              <a:lnSpc>
                <a:spcPct val="90000"/>
              </a:lnSpc>
              <a:buClr>
                <a:schemeClr val="accent1"/>
              </a:buClr>
              <a:buSzPct val="85000"/>
              <a:buFont typeface="Arial"/>
              <a:buChar char="•"/>
            </a:pPr>
            <a:r>
              <a:rPr lang="en-US" sz="3200" dirty="0" smtClean="0"/>
              <a:t>Perform assessment; analyze data </a:t>
            </a:r>
          </a:p>
          <a:p>
            <a:pPr>
              <a:lnSpc>
                <a:spcPct val="90000"/>
              </a:lnSpc>
              <a:buClr>
                <a:schemeClr val="accent1"/>
              </a:buClr>
              <a:buSzPct val="85000"/>
              <a:buFont typeface="Arial"/>
              <a:buChar char="•"/>
            </a:pPr>
            <a:r>
              <a:rPr lang="en-US" sz="3200" dirty="0" smtClean="0"/>
              <a:t>Share results with colleagues and the world!</a:t>
            </a:r>
          </a:p>
          <a:p>
            <a:pPr lvl="1">
              <a:lnSpc>
                <a:spcPct val="90000"/>
              </a:lnSpc>
              <a:buFont typeface="Arial"/>
              <a:buChar char="•"/>
            </a:pPr>
            <a:r>
              <a:rPr lang="en-US" sz="3200" dirty="0" smtClean="0"/>
              <a:t>Conference paper, Ed. Journal article, RTP</a:t>
            </a:r>
            <a:endParaRPr lang="en-US" sz="32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9899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1106"/>
            <a:ext cx="8686800" cy="1143000"/>
          </a:xfrm>
        </p:spPr>
        <p:txBody>
          <a:bodyPr>
            <a:normAutofit fontScale="90000"/>
          </a:bodyPr>
          <a:lstStyle/>
          <a:p>
            <a:r>
              <a:rPr lang="en-US" b="1" dirty="0" smtClean="0"/>
              <a:t>Deep, Sustained Learning </a:t>
            </a:r>
            <a:br>
              <a:rPr lang="en-US" b="1" dirty="0" smtClean="0"/>
            </a:br>
            <a:r>
              <a:rPr lang="en-US" b="1" dirty="0" smtClean="0"/>
              <a:t>C</a:t>
            </a:r>
            <a:r>
              <a:rPr lang="en-US" b="1" dirty="0" smtClean="0"/>
              <a:t>omes from Building Relationships</a:t>
            </a:r>
            <a:endParaRPr lang="en-US" b="1" dirty="0"/>
          </a:p>
        </p:txBody>
      </p:sp>
      <p:sp>
        <p:nvSpPr>
          <p:cNvPr id="5" name="TextBox 4"/>
          <p:cNvSpPr txBox="1"/>
          <p:nvPr/>
        </p:nvSpPr>
        <p:spPr>
          <a:xfrm>
            <a:off x="6865836" y="4429054"/>
            <a:ext cx="2098501" cy="707886"/>
          </a:xfrm>
          <a:prstGeom prst="rect">
            <a:avLst/>
          </a:prstGeom>
          <a:noFill/>
        </p:spPr>
        <p:txBody>
          <a:bodyPr wrap="none" rtlCol="0">
            <a:spAutoFit/>
          </a:bodyPr>
          <a:lstStyle/>
          <a:p>
            <a:pPr algn="ctr"/>
            <a:r>
              <a:rPr lang="en-US" sz="4000" b="1" dirty="0" smtClean="0"/>
              <a:t>Student</a:t>
            </a:r>
            <a:endParaRPr lang="en-US" sz="2400" dirty="0"/>
          </a:p>
        </p:txBody>
      </p:sp>
      <p:sp>
        <p:nvSpPr>
          <p:cNvPr id="7" name="TextBox 6"/>
          <p:cNvSpPr txBox="1"/>
          <p:nvPr/>
        </p:nvSpPr>
        <p:spPr>
          <a:xfrm>
            <a:off x="3803009" y="4429054"/>
            <a:ext cx="2133918" cy="707886"/>
          </a:xfrm>
          <a:prstGeom prst="rect">
            <a:avLst/>
          </a:prstGeom>
          <a:noFill/>
        </p:spPr>
        <p:txBody>
          <a:bodyPr wrap="none" rtlCol="0">
            <a:spAutoFit/>
          </a:bodyPr>
          <a:lstStyle/>
          <a:p>
            <a:pPr algn="ctr"/>
            <a:r>
              <a:rPr lang="en-US" sz="4000" b="1" dirty="0" smtClean="0"/>
              <a:t>Teacher</a:t>
            </a:r>
            <a:endParaRPr lang="en-US" sz="2400" dirty="0"/>
          </a:p>
        </p:txBody>
      </p:sp>
      <p:sp>
        <p:nvSpPr>
          <p:cNvPr id="8" name="TextBox 7"/>
          <p:cNvSpPr txBox="1"/>
          <p:nvPr/>
        </p:nvSpPr>
        <p:spPr>
          <a:xfrm>
            <a:off x="5395907" y="5918133"/>
            <a:ext cx="1974519" cy="707886"/>
          </a:xfrm>
          <a:prstGeom prst="rect">
            <a:avLst/>
          </a:prstGeom>
          <a:noFill/>
        </p:spPr>
        <p:txBody>
          <a:bodyPr wrap="none" rtlCol="0">
            <a:spAutoFit/>
          </a:bodyPr>
          <a:lstStyle/>
          <a:p>
            <a:pPr algn="ctr"/>
            <a:r>
              <a:rPr lang="en-US" sz="4000" b="1" dirty="0" smtClean="0"/>
              <a:t>Subject</a:t>
            </a:r>
            <a:endParaRPr lang="en-US" sz="2400" dirty="0"/>
          </a:p>
        </p:txBody>
      </p:sp>
      <p:sp>
        <p:nvSpPr>
          <p:cNvPr id="10" name="Left-Right Arrow 9"/>
          <p:cNvSpPr/>
          <p:nvPr/>
        </p:nvSpPr>
        <p:spPr>
          <a:xfrm>
            <a:off x="6003091" y="4680371"/>
            <a:ext cx="758251" cy="299175"/>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1" name="Left-Right Arrow 10"/>
          <p:cNvSpPr/>
          <p:nvPr/>
        </p:nvSpPr>
        <p:spPr>
          <a:xfrm rot="3045516">
            <a:off x="4837878" y="5382523"/>
            <a:ext cx="758251" cy="299175"/>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2" name="Left-Right Arrow 11"/>
          <p:cNvSpPr/>
          <p:nvPr/>
        </p:nvSpPr>
        <p:spPr>
          <a:xfrm rot="7609483">
            <a:off x="7111186" y="5382522"/>
            <a:ext cx="758251" cy="299175"/>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sp>
        <p:nvSpPr>
          <p:cNvPr id="6" name="Oval 5"/>
          <p:cNvSpPr/>
          <p:nvPr/>
        </p:nvSpPr>
        <p:spPr>
          <a:xfrm>
            <a:off x="457200" y="3892102"/>
            <a:ext cx="3014509" cy="2735192"/>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18" name="Rectangle 17"/>
          <p:cNvSpPr/>
          <p:nvPr/>
        </p:nvSpPr>
        <p:spPr>
          <a:xfrm>
            <a:off x="853626" y="4296452"/>
            <a:ext cx="2330285" cy="400110"/>
          </a:xfrm>
          <a:prstGeom prst="rect">
            <a:avLst/>
          </a:prstGeom>
        </p:spPr>
        <p:txBody>
          <a:bodyPr wrap="square">
            <a:spAutoFit/>
          </a:bodyPr>
          <a:lstStyle/>
          <a:p>
            <a:r>
              <a:rPr lang="en-US" sz="2000" b="1" dirty="0" smtClean="0"/>
              <a:t>RELATIONSHIPS</a:t>
            </a:r>
            <a:endParaRPr lang="en-US" sz="2000" dirty="0"/>
          </a:p>
        </p:txBody>
      </p:sp>
      <p:sp>
        <p:nvSpPr>
          <p:cNvPr id="19" name="Oval 18"/>
          <p:cNvSpPr/>
          <p:nvPr/>
        </p:nvSpPr>
        <p:spPr>
          <a:xfrm>
            <a:off x="1265897" y="4688772"/>
            <a:ext cx="1370837" cy="1230863"/>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20" name="Rectangle 19"/>
          <p:cNvSpPr/>
          <p:nvPr/>
        </p:nvSpPr>
        <p:spPr>
          <a:xfrm>
            <a:off x="1297278" y="5085503"/>
            <a:ext cx="1349524" cy="369332"/>
          </a:xfrm>
          <a:prstGeom prst="rect">
            <a:avLst/>
          </a:prstGeom>
        </p:spPr>
        <p:txBody>
          <a:bodyPr wrap="square">
            <a:spAutoFit/>
          </a:bodyPr>
          <a:lstStyle/>
          <a:p>
            <a:r>
              <a:rPr lang="en-US" b="1" dirty="0" smtClean="0"/>
              <a:t>CONTENT</a:t>
            </a:r>
            <a:endParaRPr lang="en-US" sz="1600" dirty="0"/>
          </a:p>
        </p:txBody>
      </p:sp>
      <p:sp>
        <p:nvSpPr>
          <p:cNvPr id="21" name="TextBox 20"/>
          <p:cNvSpPr txBox="1"/>
          <p:nvPr/>
        </p:nvSpPr>
        <p:spPr>
          <a:xfrm>
            <a:off x="986812" y="2631279"/>
            <a:ext cx="184666" cy="369332"/>
          </a:xfrm>
          <a:prstGeom prst="rect">
            <a:avLst/>
          </a:prstGeom>
          <a:noFill/>
        </p:spPr>
        <p:txBody>
          <a:bodyPr wrap="none" rtlCol="0">
            <a:spAutoFit/>
          </a:bodyPr>
          <a:lstStyle/>
          <a:p>
            <a:endParaRPr lang="en-US" dirty="0"/>
          </a:p>
        </p:txBody>
      </p:sp>
      <p:sp>
        <p:nvSpPr>
          <p:cNvPr id="23" name="Rectangle 22"/>
          <p:cNvSpPr/>
          <p:nvPr/>
        </p:nvSpPr>
        <p:spPr>
          <a:xfrm>
            <a:off x="4014240" y="2775047"/>
            <a:ext cx="588768" cy="646331"/>
          </a:xfrm>
          <a:prstGeom prst="rect">
            <a:avLst/>
          </a:prstGeom>
        </p:spPr>
        <p:txBody>
          <a:bodyPr wrap="square">
            <a:spAutoFit/>
          </a:bodyPr>
          <a:lstStyle/>
          <a:p>
            <a:r>
              <a:rPr lang="en-US" sz="3600" b="1" dirty="0"/>
              <a:t>≠</a:t>
            </a:r>
            <a:endParaRPr lang="en-US" sz="3600" dirty="0"/>
          </a:p>
        </p:txBody>
      </p:sp>
      <p:sp>
        <p:nvSpPr>
          <p:cNvPr id="24" name="Rectangle 23"/>
          <p:cNvSpPr/>
          <p:nvPr/>
        </p:nvSpPr>
        <p:spPr>
          <a:xfrm>
            <a:off x="956595" y="2467270"/>
            <a:ext cx="2888162" cy="1200329"/>
          </a:xfrm>
          <a:prstGeom prst="rect">
            <a:avLst/>
          </a:prstGeom>
        </p:spPr>
        <p:txBody>
          <a:bodyPr wrap="square">
            <a:spAutoFit/>
          </a:bodyPr>
          <a:lstStyle/>
          <a:p>
            <a:pPr algn="ctr"/>
            <a:r>
              <a:rPr lang="en-US" sz="3600" b="1" dirty="0"/>
              <a:t>Teaching &amp; Learning</a:t>
            </a:r>
          </a:p>
        </p:txBody>
      </p:sp>
      <p:sp>
        <p:nvSpPr>
          <p:cNvPr id="25" name="TextBox 24"/>
          <p:cNvSpPr txBox="1"/>
          <p:nvPr/>
        </p:nvSpPr>
        <p:spPr>
          <a:xfrm>
            <a:off x="4389437" y="2448161"/>
            <a:ext cx="3726865" cy="1200329"/>
          </a:xfrm>
          <a:prstGeom prst="rect">
            <a:avLst/>
          </a:prstGeom>
          <a:noFill/>
        </p:spPr>
        <p:txBody>
          <a:bodyPr wrap="square" rtlCol="0">
            <a:spAutoFit/>
          </a:bodyPr>
          <a:lstStyle/>
          <a:p>
            <a:pPr algn="ctr"/>
            <a:r>
              <a:rPr lang="en-US" sz="3600" b="1" dirty="0" smtClean="0"/>
              <a:t>Transfer of </a:t>
            </a:r>
            <a:r>
              <a:rPr lang="en-US" sz="3600" b="1" dirty="0"/>
              <a:t>Information </a:t>
            </a:r>
            <a:endParaRPr lang="en-US" sz="36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10" grpId="0" animBg="1"/>
      <p:bldP spid="11" grpId="0" animBg="1"/>
      <p:bldP spid="12" grpId="0" animBg="1"/>
      <p:bldP spid="6" grpId="0" animBg="1"/>
      <p:bldP spid="18" grpId="0"/>
      <p:bldP spid="19" grpId="0" animBg="1"/>
      <p:bldP spid="20" grpId="0"/>
      <p:bldP spid="23" grpId="0"/>
      <p:bldP spid="24" grpId="0"/>
      <p:bldP spid="25"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2637"/>
            <a:ext cx="8229600" cy="1143000"/>
          </a:xfrm>
        </p:spPr>
        <p:txBody>
          <a:bodyPr>
            <a:normAutofit fontScale="90000"/>
          </a:bodyPr>
          <a:lstStyle/>
          <a:p>
            <a:pPr lvl="0"/>
            <a:r>
              <a:rPr lang="en-US" sz="4400" b="1" dirty="0" smtClean="0">
                <a:solidFill>
                  <a:srgbClr val="04617B"/>
                </a:solidFill>
              </a:rPr>
              <a:t>Getting Buy-In and Support from Students, Faculty, Institution</a:t>
            </a:r>
            <a:endParaRPr lang="en-US" sz="4400" b="1" kern="1200" dirty="0" smtClean="0">
              <a:solidFill>
                <a:srgbClr val="04617B"/>
              </a:solidFill>
              <a:latin typeface="+mj-lt"/>
              <a:ea typeface="+mj-ea"/>
              <a:cs typeface="+mj-cs"/>
            </a:endParaRPr>
          </a:p>
          <a:p>
            <a:endParaRPr lang="en-US" b="1" dirty="0"/>
          </a:p>
        </p:txBody>
      </p:sp>
      <p:sp>
        <p:nvSpPr>
          <p:cNvPr id="3" name="Content Placeholder 2"/>
          <p:cNvSpPr>
            <a:spLocks noGrp="1"/>
          </p:cNvSpPr>
          <p:nvPr>
            <p:ph idx="1"/>
          </p:nvPr>
        </p:nvSpPr>
        <p:spPr>
          <a:xfrm>
            <a:off x="-147956" y="2157135"/>
            <a:ext cx="9291956" cy="4338836"/>
          </a:xfrm>
        </p:spPr>
        <p:txBody>
          <a:bodyPr>
            <a:noAutofit/>
          </a:bodyPr>
          <a:lstStyle/>
          <a:p>
            <a:pPr lvl="1">
              <a:spcAft>
                <a:spcPts val="1200"/>
              </a:spcAft>
              <a:buFont typeface="Arial"/>
              <a:buChar char="•"/>
            </a:pPr>
            <a:r>
              <a:rPr lang="en-US" sz="2800" dirty="0" smtClean="0"/>
              <a:t>Poorly implemented technology is unlikely to succeed</a:t>
            </a:r>
          </a:p>
          <a:p>
            <a:pPr lvl="1">
              <a:spcAft>
                <a:spcPts val="1200"/>
              </a:spcAft>
              <a:buFont typeface="Arial"/>
              <a:buChar char="•"/>
            </a:pPr>
            <a:r>
              <a:rPr lang="en-US" sz="2800" dirty="0" smtClean="0"/>
              <a:t>If you are enthusiastic, students are likely to be too</a:t>
            </a:r>
          </a:p>
          <a:p>
            <a:pPr lvl="1">
              <a:spcAft>
                <a:spcPts val="1200"/>
              </a:spcAft>
              <a:buFont typeface="Arial"/>
              <a:buChar char="•"/>
            </a:pPr>
            <a:r>
              <a:rPr lang="en-US" sz="2800" dirty="0" smtClean="0"/>
              <a:t>Explain WHY you do what you do </a:t>
            </a:r>
            <a:r>
              <a:rPr lang="mr-IN" sz="2800" dirty="0" smtClean="0"/>
              <a:t>–</a:t>
            </a:r>
            <a:r>
              <a:rPr lang="en-US" sz="2800" dirty="0" smtClean="0"/>
              <a:t> pedagogy matters!</a:t>
            </a:r>
          </a:p>
          <a:p>
            <a:pPr lvl="1">
              <a:spcAft>
                <a:spcPts val="1200"/>
              </a:spcAft>
              <a:buFont typeface="Arial"/>
              <a:buChar char="•"/>
            </a:pPr>
            <a:r>
              <a:rPr lang="en-US" sz="2800" dirty="0" smtClean="0"/>
              <a:t>Share data and testimonials and data with colleagues</a:t>
            </a:r>
          </a:p>
          <a:p>
            <a:pPr lvl="1">
              <a:spcAft>
                <a:spcPts val="1200"/>
              </a:spcAft>
              <a:buFont typeface="Arial"/>
              <a:buChar char="•"/>
            </a:pPr>
            <a:r>
              <a:rPr lang="en-US" sz="2800" dirty="0" smtClean="0"/>
              <a:t>Institutional </a:t>
            </a:r>
            <a:r>
              <a:rPr lang="en-US" sz="2800" dirty="0" smtClean="0">
                <a:latin typeface="Arial"/>
                <a:cs typeface="Arial"/>
              </a:rPr>
              <a:t>$</a:t>
            </a:r>
            <a:r>
              <a:rPr lang="en-US" sz="2800" dirty="0" err="1" smtClean="0"/>
              <a:t>upport</a:t>
            </a:r>
            <a:r>
              <a:rPr lang="en-US" sz="2800" dirty="0" smtClean="0"/>
              <a:t>: workshops, summer institutes, release time, mini-grants</a:t>
            </a:r>
            <a:r>
              <a:rPr lang="en-US" sz="2800" dirty="0"/>
              <a:t>, free </a:t>
            </a:r>
            <a:r>
              <a:rPr lang="en-US" sz="2800" dirty="0" err="1" smtClean="0"/>
              <a:t>iPads</a:t>
            </a:r>
            <a:r>
              <a:rPr lang="en-US" sz="2800" dirty="0" smtClean="0"/>
              <a:t> </a:t>
            </a:r>
            <a:r>
              <a:rPr lang="en-US" sz="2800" dirty="0"/>
              <a:t>(!</a:t>
            </a:r>
            <a:r>
              <a:rPr lang="en-US" sz="2800" dirty="0" smtClean="0"/>
              <a:t>)</a:t>
            </a:r>
            <a:r>
              <a:rPr lang="en-US" sz="2500" dirty="0" smtClean="0"/>
              <a:t>, </a:t>
            </a:r>
            <a:r>
              <a:rPr lang="en-US" sz="2800" dirty="0" smtClean="0"/>
              <a:t>Faculty </a:t>
            </a:r>
            <a:r>
              <a:rPr lang="en-US" sz="2800" dirty="0"/>
              <a:t>Learning </a:t>
            </a:r>
            <a:r>
              <a:rPr lang="en-US" sz="2800" dirty="0" smtClean="0"/>
              <a:t>Communities</a:t>
            </a:r>
            <a:r>
              <a:rPr lang="en-US" sz="2800" dirty="0"/>
              <a:t> </a:t>
            </a:r>
            <a:r>
              <a:rPr lang="en-US" sz="2800" dirty="0" smtClean="0"/>
              <a:t>(clicker, </a:t>
            </a:r>
            <a:r>
              <a:rPr lang="en-US" sz="2800" dirty="0" err="1" smtClean="0"/>
              <a:t>SoTL</a:t>
            </a:r>
            <a:r>
              <a:rPr lang="en-US" sz="2800" dirty="0" smtClean="0"/>
              <a:t>, technology)</a:t>
            </a:r>
            <a:endParaRPr lang="en-US" sz="5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9899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60521" y="641459"/>
            <a:ext cx="8532048" cy="733469"/>
          </a:xfrm>
        </p:spPr>
        <p:txBody>
          <a:bodyPr>
            <a:normAutofit fontScale="90000"/>
          </a:bodyPr>
          <a:lstStyle/>
          <a:p>
            <a:pPr lvl="0"/>
            <a:r>
              <a:rPr lang="en-US" sz="4400" b="1" kern="1200" dirty="0" smtClean="0">
                <a:solidFill>
                  <a:srgbClr val="04617B"/>
                </a:solidFill>
                <a:latin typeface="+mj-lt"/>
                <a:ea typeface="+mj-ea"/>
                <a:cs typeface="+mj-cs"/>
              </a:rPr>
              <a:t>Variety in Teaching </a:t>
            </a:r>
            <a:r>
              <a:rPr lang="en-US" sz="4400" b="1" dirty="0" smtClean="0">
                <a:solidFill>
                  <a:srgbClr val="04617B"/>
                </a:solidFill>
              </a:rPr>
              <a:t>= Engaged Students</a:t>
            </a:r>
            <a:endParaRPr lang="en-US" sz="4400" b="1" kern="1200" dirty="0" smtClean="0">
              <a:solidFill>
                <a:srgbClr val="04617B"/>
              </a:solidFill>
              <a:latin typeface="+mj-lt"/>
              <a:ea typeface="+mj-ea"/>
              <a:cs typeface="+mj-cs"/>
            </a:endParaRPr>
          </a:p>
        </p:txBody>
      </p:sp>
      <p:sp>
        <p:nvSpPr>
          <p:cNvPr id="3" name="Content Placeholder 2"/>
          <p:cNvSpPr>
            <a:spLocks noGrp="1"/>
          </p:cNvSpPr>
          <p:nvPr>
            <p:ph idx="1"/>
          </p:nvPr>
        </p:nvSpPr>
        <p:spPr>
          <a:xfrm>
            <a:off x="0" y="1430162"/>
            <a:ext cx="9144000" cy="5227492"/>
          </a:xfrm>
        </p:spPr>
        <p:txBody>
          <a:bodyPr>
            <a:normAutofit fontScale="92500" lnSpcReduction="20000"/>
          </a:bodyPr>
          <a:lstStyle/>
          <a:p>
            <a:pPr lvl="1">
              <a:spcAft>
                <a:spcPts val="2400"/>
              </a:spcAft>
              <a:buFont typeface="Arial"/>
              <a:buChar char="•"/>
            </a:pPr>
            <a:r>
              <a:rPr lang="en-US" sz="3200" dirty="0" smtClean="0"/>
              <a:t>Audiovisual presentations blows away text</a:t>
            </a:r>
          </a:p>
          <a:p>
            <a:pPr lvl="1">
              <a:spcAft>
                <a:spcPts val="2400"/>
              </a:spcAft>
              <a:buFont typeface="Arial"/>
              <a:buChar char="•"/>
            </a:pPr>
            <a:r>
              <a:rPr lang="en-US" sz="3200" dirty="0"/>
              <a:t>I</a:t>
            </a:r>
            <a:r>
              <a:rPr lang="en-US" sz="3200" dirty="0" smtClean="0"/>
              <a:t>nteractive lessons exercise different "muscles"</a:t>
            </a:r>
          </a:p>
          <a:p>
            <a:pPr lvl="1">
              <a:spcAft>
                <a:spcPts val="2400"/>
              </a:spcAft>
              <a:buFont typeface="Arial"/>
              <a:buChar char="•"/>
            </a:pPr>
            <a:r>
              <a:rPr lang="en-US" sz="3200" dirty="0" smtClean="0"/>
              <a:t>Teaching to learning styles is a “</a:t>
            </a:r>
            <a:r>
              <a:rPr lang="en-US" sz="3200" dirty="0" smtClean="0">
                <a:hlinkClick r:id="rId2"/>
              </a:rPr>
              <a:t>neuromyth</a:t>
            </a:r>
            <a:r>
              <a:rPr lang="en-US" sz="3200" dirty="0" smtClean="0"/>
              <a:t>,” but captioning benefits ALL learners</a:t>
            </a:r>
          </a:p>
          <a:p>
            <a:pPr lvl="1">
              <a:spcAft>
                <a:spcPts val="2400"/>
              </a:spcAft>
              <a:buFont typeface="Arial"/>
              <a:buChar char="•"/>
            </a:pPr>
            <a:r>
              <a:rPr lang="en-US" sz="3200" dirty="0" smtClean="0"/>
              <a:t>Online tools offer asynchronous  and mobile delivery, pause button, unlimited replay, etc.</a:t>
            </a:r>
          </a:p>
          <a:p>
            <a:pPr lvl="1">
              <a:spcAft>
                <a:spcPts val="2400"/>
              </a:spcAft>
              <a:buFont typeface="Arial"/>
              <a:buChar char="•"/>
            </a:pPr>
            <a:r>
              <a:rPr lang="en-US" sz="3200" dirty="0" smtClean="0"/>
              <a:t>Most students need more than textbook support! Online homework and adaptive learning tools enable immediate feedback/formative assessment</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3284"/>
            <a:ext cx="8229600" cy="1143000"/>
          </a:xfrm>
        </p:spPr>
        <p:txBody>
          <a:bodyPr>
            <a:normAutofit/>
          </a:bodyPr>
          <a:lstStyle/>
          <a:p>
            <a:pPr lvl="0"/>
            <a:r>
              <a:rPr lang="en-US" sz="4400" b="1" kern="1200" dirty="0" smtClean="0">
                <a:solidFill>
                  <a:srgbClr val="04617B"/>
                </a:solidFill>
                <a:latin typeface="+mj-lt"/>
                <a:ea typeface="+mj-ea"/>
                <a:cs typeface="+mj-cs"/>
              </a:rPr>
              <a:t>Tapping into the Affective Domain</a:t>
            </a:r>
          </a:p>
          <a:p>
            <a:endParaRPr lang="en-US" b="1" dirty="0"/>
          </a:p>
        </p:txBody>
      </p:sp>
      <p:sp>
        <p:nvSpPr>
          <p:cNvPr id="3" name="Content Placeholder 2"/>
          <p:cNvSpPr>
            <a:spLocks noGrp="1"/>
          </p:cNvSpPr>
          <p:nvPr>
            <p:ph idx="1"/>
          </p:nvPr>
        </p:nvSpPr>
        <p:spPr>
          <a:xfrm>
            <a:off x="97695" y="1558654"/>
            <a:ext cx="9046305" cy="4956706"/>
          </a:xfrm>
        </p:spPr>
        <p:txBody>
          <a:bodyPr>
            <a:noAutofit/>
          </a:bodyPr>
          <a:lstStyle/>
          <a:p>
            <a:pPr lvl="1">
              <a:spcAft>
                <a:spcPts val="2400"/>
              </a:spcAft>
              <a:buFont typeface="Arial"/>
              <a:buChar char="•"/>
            </a:pPr>
            <a:r>
              <a:rPr lang="en-US" sz="2400" b="1" dirty="0" smtClean="0"/>
              <a:t>How the student feels about the class affects learning! </a:t>
            </a:r>
            <a:r>
              <a:rPr lang="en-US" sz="2400" dirty="0" smtClean="0"/>
              <a:t>(technology-infused learning can be fun, interesting, engaging, informative, helpful, shiny and new)</a:t>
            </a:r>
          </a:p>
          <a:p>
            <a:pPr lvl="1">
              <a:spcAft>
                <a:spcPts val="2400"/>
              </a:spcAft>
              <a:buFont typeface="Arial"/>
              <a:buChar char="•"/>
            </a:pPr>
            <a:r>
              <a:rPr lang="en-US" sz="2400" b="1" dirty="0" smtClean="0"/>
              <a:t>How the teacher feels about the class affects teaching! </a:t>
            </a:r>
            <a:r>
              <a:rPr lang="en-US" sz="2400" dirty="0" smtClean="0"/>
              <a:t>(technology-infused teaching can be fun, interesting, engaging, invigorating, efficient, shiny and new)</a:t>
            </a:r>
          </a:p>
          <a:p>
            <a:pPr lvl="1">
              <a:spcAft>
                <a:spcPts val="2400"/>
              </a:spcAft>
              <a:buFont typeface="Arial"/>
              <a:buChar char="•"/>
            </a:pPr>
            <a:r>
              <a:rPr lang="en-US" sz="2400" b="1" dirty="0" smtClean="0"/>
              <a:t>Students learn better if they feel the instructor cares about their learning.  </a:t>
            </a:r>
            <a:r>
              <a:rPr lang="en-US" sz="2400" i="1" dirty="0" smtClean="0"/>
              <a:t>Students appreciate the effort you put in to support their learning.  </a:t>
            </a:r>
            <a:br>
              <a:rPr lang="en-US" sz="2400" i="1" dirty="0" smtClean="0"/>
            </a:br>
            <a:r>
              <a:rPr lang="en-US" sz="2400" dirty="0" smtClean="0"/>
              <a:t>Does a better attitude about you, about the class, about the subject = better learning?  Encourages </a:t>
            </a:r>
            <a:r>
              <a:rPr lang="en-US" sz="2400" dirty="0" smtClean="0">
                <a:hlinkClick r:id="rId2"/>
              </a:rPr>
              <a:t>productive persistence</a:t>
            </a:r>
            <a:r>
              <a:rPr lang="en-US" sz="2400" dirty="0" smtClean="0"/>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58043"/>
            <a:ext cx="8229600" cy="679419"/>
          </a:xfrm>
        </p:spPr>
        <p:txBody>
          <a:bodyPr>
            <a:normAutofit fontScale="90000"/>
          </a:bodyPr>
          <a:lstStyle/>
          <a:p>
            <a:r>
              <a:rPr lang="en-US" b="1" dirty="0" smtClean="0"/>
              <a:t>Support &amp; Acknowledgments	</a:t>
            </a:r>
            <a:endParaRPr lang="en-US" b="1" dirty="0"/>
          </a:p>
        </p:txBody>
      </p:sp>
      <p:sp>
        <p:nvSpPr>
          <p:cNvPr id="3" name="Content Placeholder 2"/>
          <p:cNvSpPr>
            <a:spLocks noGrp="1"/>
          </p:cNvSpPr>
          <p:nvPr>
            <p:ph idx="1"/>
          </p:nvPr>
        </p:nvSpPr>
        <p:spPr>
          <a:xfrm>
            <a:off x="103031" y="1466250"/>
            <a:ext cx="8937937" cy="5391750"/>
          </a:xfrm>
        </p:spPr>
        <p:txBody>
          <a:bodyPr>
            <a:noAutofit/>
          </a:bodyPr>
          <a:lstStyle/>
          <a:p>
            <a:pPr algn="ctr">
              <a:spcBef>
                <a:spcPts val="0"/>
              </a:spcBef>
              <a:buFontTx/>
              <a:buNone/>
            </a:pPr>
            <a:r>
              <a:rPr lang="en-US" sz="2400" b="1" dirty="0" smtClean="0"/>
              <a:t>CPP Faculty Center for Professional Development</a:t>
            </a:r>
          </a:p>
          <a:p>
            <a:pPr algn="ctr">
              <a:spcBef>
                <a:spcPts val="0"/>
              </a:spcBef>
              <a:buFontTx/>
              <a:buNone/>
            </a:pPr>
            <a:r>
              <a:rPr lang="en-US" sz="2400" i="1" dirty="0" smtClean="0"/>
              <a:t>Investigating Teaching &amp; Learning Fellowship, Connecting </a:t>
            </a:r>
            <a:br>
              <a:rPr lang="en-US" sz="2400" i="1" dirty="0" smtClean="0"/>
            </a:br>
            <a:r>
              <a:rPr lang="en-US" sz="2400" i="1" dirty="0" smtClean="0"/>
              <a:t>Learning &amp; Technology FLC, Clicker FLC, countless workshops</a:t>
            </a:r>
            <a:endParaRPr lang="en-US" sz="2400" dirty="0" smtClean="0"/>
          </a:p>
          <a:p>
            <a:pPr algn="ctr">
              <a:spcBef>
                <a:spcPts val="0"/>
              </a:spcBef>
              <a:buFontTx/>
              <a:buNone/>
            </a:pPr>
            <a:r>
              <a:rPr lang="en-US" sz="2400" dirty="0" smtClean="0"/>
              <a:t> </a:t>
            </a:r>
          </a:p>
          <a:p>
            <a:pPr algn="ctr">
              <a:spcBef>
                <a:spcPts val="0"/>
              </a:spcBef>
              <a:buFontTx/>
              <a:buNone/>
            </a:pPr>
            <a:r>
              <a:rPr lang="en-US" sz="2400" b="1" dirty="0" smtClean="0"/>
              <a:t>CPP eLearning (I&amp;IT), CPP </a:t>
            </a:r>
            <a:r>
              <a:rPr lang="en-US" sz="2400" b="1" dirty="0" err="1" smtClean="0"/>
              <a:t>Mediavision</a:t>
            </a:r>
            <a:endParaRPr lang="en-US" sz="2400" b="1" dirty="0" smtClean="0"/>
          </a:p>
          <a:p>
            <a:pPr algn="ctr">
              <a:spcBef>
                <a:spcPts val="0"/>
              </a:spcBef>
              <a:buFontTx/>
              <a:buNone/>
            </a:pPr>
            <a:r>
              <a:rPr lang="en-US" sz="2400" i="1" dirty="0"/>
              <a:t>Flash </a:t>
            </a:r>
            <a:r>
              <a:rPr lang="en-US" sz="2400" i="1" dirty="0" smtClean="0"/>
              <a:t>animations &amp; </a:t>
            </a:r>
            <a:r>
              <a:rPr lang="en-US" sz="2400" i="1" dirty="0"/>
              <a:t>video production</a:t>
            </a:r>
          </a:p>
          <a:p>
            <a:pPr algn="ctr">
              <a:spcBef>
                <a:spcPts val="0"/>
              </a:spcBef>
              <a:buFontTx/>
              <a:buNone/>
            </a:pPr>
            <a:endParaRPr lang="en-US" sz="2400" b="1" dirty="0" smtClean="0"/>
          </a:p>
          <a:p>
            <a:pPr algn="ctr">
              <a:spcBef>
                <a:spcPts val="0"/>
              </a:spcBef>
              <a:buFontTx/>
              <a:buNone/>
            </a:pPr>
            <a:r>
              <a:rPr lang="en-US" sz="2400" b="1" dirty="0" smtClean="0"/>
              <a:t>CSU Course Redesign with Technology Grants x3</a:t>
            </a:r>
            <a:endParaRPr lang="en-US" sz="2400" b="1" dirty="0"/>
          </a:p>
          <a:p>
            <a:pPr algn="ctr">
              <a:spcBef>
                <a:spcPts val="0"/>
              </a:spcBef>
              <a:buFontTx/>
              <a:buNone/>
            </a:pPr>
            <a:r>
              <a:rPr lang="en-US" sz="2400" i="1" dirty="0" smtClean="0"/>
              <a:t>Summer Institute + Course Release + Stipend</a:t>
            </a:r>
            <a:endParaRPr lang="en-US" sz="2400" i="1" dirty="0"/>
          </a:p>
          <a:p>
            <a:pPr algn="ctr">
              <a:spcBef>
                <a:spcPts val="0"/>
              </a:spcBef>
              <a:buFontTx/>
              <a:buNone/>
            </a:pPr>
            <a:r>
              <a:rPr lang="en-US" sz="2400" dirty="0" smtClean="0"/>
              <a:t>      </a:t>
            </a:r>
          </a:p>
          <a:p>
            <a:pPr algn="ctr">
              <a:spcBef>
                <a:spcPts val="0"/>
              </a:spcBef>
              <a:buNone/>
            </a:pPr>
            <a:r>
              <a:rPr lang="en-US" sz="2400" b="1" dirty="0"/>
              <a:t>CSUPERB </a:t>
            </a:r>
            <a:r>
              <a:rPr lang="en-US" sz="2400" b="1" dirty="0" smtClean="0"/>
              <a:t>Grant (CSU Biotech. Education &amp; Research)</a:t>
            </a:r>
          </a:p>
          <a:p>
            <a:pPr algn="ctr">
              <a:spcBef>
                <a:spcPts val="0"/>
              </a:spcBef>
              <a:buNone/>
            </a:pPr>
            <a:r>
              <a:rPr lang="en-US" sz="2400" i="1" dirty="0" smtClean="0"/>
              <a:t>Summer stipend to create pre-lab tutorials</a:t>
            </a:r>
            <a:endParaRPr lang="en-US" sz="2400"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329676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3096" y="658043"/>
            <a:ext cx="3947249" cy="679419"/>
          </a:xfrm>
        </p:spPr>
        <p:txBody>
          <a:bodyPr>
            <a:normAutofit fontScale="90000"/>
          </a:bodyPr>
          <a:lstStyle/>
          <a:p>
            <a:pPr algn="ctr"/>
            <a:r>
              <a:rPr lang="en-US" b="1" dirty="0" smtClean="0"/>
              <a:t>References 	</a:t>
            </a:r>
            <a:endParaRPr lang="en-US" b="1" dirty="0"/>
          </a:p>
        </p:txBody>
      </p:sp>
      <p:pic>
        <p:nvPicPr>
          <p:cNvPr id="6" name="Picture 5"/>
          <p:cNvPicPr>
            <a:picLocks noChangeAspect="1"/>
          </p:cNvPicPr>
          <p:nvPr/>
        </p:nvPicPr>
        <p:blipFill>
          <a:blip r:embed="rId2"/>
          <a:stretch>
            <a:fillRect/>
          </a:stretch>
        </p:blipFill>
        <p:spPr>
          <a:xfrm>
            <a:off x="5740634" y="18272"/>
            <a:ext cx="3606221" cy="2896233"/>
          </a:xfrm>
          <a:prstGeom prst="rect">
            <a:avLst/>
          </a:prstGeom>
        </p:spPr>
      </p:pic>
      <p:sp>
        <p:nvSpPr>
          <p:cNvPr id="4" name="TextBox 3"/>
          <p:cNvSpPr txBox="1"/>
          <p:nvPr/>
        </p:nvSpPr>
        <p:spPr>
          <a:xfrm>
            <a:off x="0" y="1370472"/>
            <a:ext cx="9143999" cy="5355313"/>
          </a:xfrm>
          <a:prstGeom prst="rect">
            <a:avLst/>
          </a:prstGeom>
          <a:noFill/>
        </p:spPr>
        <p:txBody>
          <a:bodyPr wrap="square" rtlCol="0">
            <a:spAutoFit/>
          </a:bodyPr>
          <a:lstStyle/>
          <a:p>
            <a:pPr marL="342900" indent="-342900">
              <a:spcAft>
                <a:spcPts val="600"/>
              </a:spcAft>
              <a:buFont typeface="+mj-lt"/>
              <a:buAutoNum type="arabicPeriod"/>
            </a:pPr>
            <a:r>
              <a:rPr lang="en-US" sz="2600" dirty="0" smtClean="0"/>
              <a:t>Bloom’s Taxonomy - Affective Domain </a:t>
            </a:r>
            <a:br>
              <a:rPr lang="en-US" sz="2600" dirty="0" smtClean="0"/>
            </a:br>
            <a:r>
              <a:rPr lang="en-US" sz="2600" dirty="0" smtClean="0"/>
              <a:t>(Carleton College) </a:t>
            </a:r>
            <a:r>
              <a:rPr lang="en-US" sz="2600" dirty="0" smtClean="0">
                <a:hlinkClick r:id="rId3"/>
              </a:rPr>
              <a:t>http://tiny.cc/nx5ujy</a:t>
            </a:r>
            <a:r>
              <a:rPr lang="en-US" sz="2600" dirty="0" smtClean="0"/>
              <a:t/>
            </a:r>
            <a:br>
              <a:rPr lang="en-US" sz="2600" dirty="0" smtClean="0"/>
            </a:br>
            <a:r>
              <a:rPr lang="en-US" sz="2600" dirty="0" smtClean="0"/>
              <a:t>(</a:t>
            </a:r>
            <a:r>
              <a:rPr lang="en-US" sz="2600" dirty="0" err="1" smtClean="0"/>
              <a:t>UConn</a:t>
            </a:r>
            <a:r>
              <a:rPr lang="en-US" sz="2600" dirty="0" smtClean="0"/>
              <a:t>) </a:t>
            </a:r>
            <a:r>
              <a:rPr lang="en-US" sz="2600" u="sng" dirty="0" smtClean="0">
                <a:hlinkClick r:id="rId4"/>
              </a:rPr>
              <a:t>http://tiny.cc/4e6ujy</a:t>
            </a:r>
            <a:r>
              <a:rPr lang="en-US" sz="2600" dirty="0" smtClean="0"/>
              <a:t> </a:t>
            </a:r>
          </a:p>
          <a:p>
            <a:pPr marL="342900" indent="-342900">
              <a:spcAft>
                <a:spcPts val="600"/>
              </a:spcAft>
              <a:buFont typeface="+mj-lt"/>
              <a:buAutoNum type="arabicPeriod"/>
            </a:pPr>
            <a:r>
              <a:rPr lang="en-US" sz="2600" dirty="0" smtClean="0"/>
              <a:t>Calibrated Peer Review (CPR) </a:t>
            </a:r>
            <a:r>
              <a:rPr lang="en-US" sz="2600" u="sng" dirty="0" smtClean="0">
                <a:hlinkClick r:id="rId5"/>
              </a:rPr>
              <a:t>http://tiny.cc/j05ujy</a:t>
            </a:r>
            <a:endParaRPr lang="en-US" sz="2600" u="sng" dirty="0" smtClean="0"/>
          </a:p>
          <a:p>
            <a:pPr marL="342900" indent="-342900">
              <a:spcAft>
                <a:spcPts val="600"/>
              </a:spcAft>
              <a:buFont typeface="+mj-lt"/>
              <a:buAutoNum type="arabicPeriod"/>
            </a:pPr>
            <a:r>
              <a:rPr lang="en-US" sz="2600" dirty="0" smtClean="0"/>
              <a:t>Online lab tutorials created with Adobe Presenter (Starkey) </a:t>
            </a:r>
            <a:r>
              <a:rPr lang="en-US" sz="2600" u="sng" dirty="0" smtClean="0">
                <a:hlinkClick r:id="rId6"/>
              </a:rPr>
              <a:t>http://tiny.cc/t15ujy</a:t>
            </a:r>
            <a:endParaRPr lang="en-US" sz="2600" dirty="0" smtClean="0"/>
          </a:p>
          <a:p>
            <a:pPr marL="342900" indent="-342900">
              <a:spcAft>
                <a:spcPts val="600"/>
              </a:spcAft>
              <a:buFont typeface="+mj-lt"/>
              <a:buAutoNum type="arabicPeriod"/>
            </a:pPr>
            <a:r>
              <a:rPr lang="en-US" sz="2600" dirty="0" smtClean="0"/>
              <a:t>Collection of Mobile learning resources </a:t>
            </a:r>
            <a:r>
              <a:rPr lang="en-US" sz="2600" u="sng" dirty="0" smtClean="0">
                <a:hlinkClick r:id="rId7"/>
              </a:rPr>
              <a:t>http://tiny.cc/g45ujy</a:t>
            </a:r>
            <a:r>
              <a:rPr lang="en-US" sz="2600" dirty="0" smtClean="0"/>
              <a:t> </a:t>
            </a:r>
          </a:p>
          <a:p>
            <a:pPr marL="342900" indent="-342900">
              <a:spcAft>
                <a:spcPts val="600"/>
              </a:spcAft>
              <a:buFont typeface="+mj-lt"/>
              <a:buAutoNum type="arabicPeriod"/>
            </a:pPr>
            <a:r>
              <a:rPr lang="en-US" sz="2600" dirty="0" smtClean="0"/>
              <a:t>Tutorial for captioning YouTube: </a:t>
            </a:r>
            <a:r>
              <a:rPr lang="en-US" sz="2600" u="sng" dirty="0" smtClean="0">
                <a:hlinkClick r:id="rId8"/>
              </a:rPr>
              <a:t>http://tiny.cc/u65ujy</a:t>
            </a:r>
            <a:r>
              <a:rPr lang="en-US" sz="2600" dirty="0" smtClean="0"/>
              <a:t> </a:t>
            </a:r>
          </a:p>
          <a:p>
            <a:pPr marL="342900" indent="-342900">
              <a:spcAft>
                <a:spcPts val="600"/>
              </a:spcAft>
              <a:buFont typeface="+mj-lt"/>
              <a:buAutoNum type="arabicPeriod"/>
            </a:pPr>
            <a:r>
              <a:rPr lang="en-US" sz="2600" dirty="0" smtClean="0"/>
              <a:t>Teaching to “learning styles” is ineffective </a:t>
            </a:r>
            <a:r>
              <a:rPr lang="en-US" sz="2600" u="sng" dirty="0" smtClean="0">
                <a:hlinkClick r:id="rId9"/>
              </a:rPr>
              <a:t>http://tiny.cc/275ujy</a:t>
            </a:r>
            <a:r>
              <a:rPr lang="en-US" sz="2600" dirty="0" smtClean="0"/>
              <a:t> </a:t>
            </a:r>
          </a:p>
          <a:p>
            <a:pPr marL="342900" indent="-342900">
              <a:spcAft>
                <a:spcPts val="600"/>
              </a:spcAft>
              <a:buFont typeface="+mj-lt"/>
              <a:buAutoNum type="arabicPeriod"/>
            </a:pPr>
            <a:r>
              <a:rPr lang="en-US" sz="2600" dirty="0" smtClean="0"/>
              <a:t>Productive Persistence</a:t>
            </a:r>
            <a:r>
              <a:rPr lang="en-US" sz="2800" u="sng" dirty="0" smtClean="0">
                <a:hlinkClick r:id="rId10"/>
              </a:rPr>
              <a:t>http://tiny.cc/rt6ujy</a:t>
            </a:r>
            <a:r>
              <a:rPr lang="en-US" sz="2800" dirty="0" smtClean="0"/>
              <a:t> </a:t>
            </a:r>
            <a:endParaRPr lang="en-US" sz="26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32967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9183"/>
            <a:ext cx="8229600" cy="537816"/>
          </a:xfrm>
        </p:spPr>
        <p:txBody>
          <a:bodyPr>
            <a:normAutofit fontScale="90000"/>
          </a:bodyPr>
          <a:lstStyle/>
          <a:p>
            <a:r>
              <a:rPr lang="en-US" sz="3600" b="1" dirty="0" smtClean="0"/>
              <a:t>How can use of </a:t>
            </a:r>
            <a:r>
              <a:rPr lang="en-US" sz="3600" b="1" dirty="0" smtClean="0">
                <a:solidFill>
                  <a:srgbClr val="FF0000"/>
                </a:solidFill>
              </a:rPr>
              <a:t>TECHNOLOGY </a:t>
            </a:r>
            <a:r>
              <a:rPr lang="en-US" sz="3600" b="1" dirty="0" smtClean="0"/>
              <a:t>promote learning?</a:t>
            </a:r>
            <a:endParaRPr lang="en-US" sz="3600" b="1" dirty="0"/>
          </a:p>
        </p:txBody>
      </p:sp>
      <p:graphicFrame>
        <p:nvGraphicFramePr>
          <p:cNvPr id="4" name="Content Placeholder 3"/>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58806141"/>
              </p:ext>
            </p:extLst>
          </p:nvPr>
        </p:nvGraphicFramePr>
        <p:xfrm>
          <a:off x="457200" y="1208871"/>
          <a:ext cx="8229600" cy="5602894"/>
        </p:xfrm>
        <a:graphic>
          <a:graphicData uri="http://schemas.openxmlformats.org/drawingml/2006/table">
            <a:tbl>
              <a:tblPr firstRow="1" bandRow="1">
                <a:tableStyleId>{C083E6E3-FA7D-4D7B-A595-EF9225AFEA82}</a:tableStyleId>
              </a:tblPr>
              <a:tblGrid>
                <a:gridCol w="2743200"/>
                <a:gridCol w="2743200"/>
                <a:gridCol w="2743200"/>
              </a:tblGrid>
              <a:tr h="1843212">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b="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buFont typeface="Arial"/>
                        <a:buNone/>
                      </a:pPr>
                      <a:endParaRPr lang="en-US"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b="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54304">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605378">
                <a:tc>
                  <a:txBody>
                    <a:bodyPr/>
                    <a:lstStyle/>
                    <a:p>
                      <a:pPr algn="ctr">
                        <a:buFont typeface="Arial"/>
                        <a:buNone/>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800" kern="1200" dirty="0" smtClean="0">
                        <a:solidFill>
                          <a:schemeClr val="tx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TextBox 4"/>
          <p:cNvSpPr txBox="1"/>
          <p:nvPr/>
        </p:nvSpPr>
        <p:spPr>
          <a:xfrm>
            <a:off x="739553" y="1402337"/>
            <a:ext cx="2118686" cy="923330"/>
          </a:xfrm>
          <a:prstGeom prst="rect">
            <a:avLst/>
          </a:prstGeom>
          <a:noFill/>
        </p:spPr>
        <p:txBody>
          <a:bodyPr wrap="square" rtlCol="0">
            <a:spAutoFit/>
          </a:bodyPr>
          <a:lstStyle/>
          <a:p>
            <a:pPr algn="ctr"/>
            <a:r>
              <a:rPr lang="en-US" b="1" dirty="0" smtClean="0"/>
              <a:t>Well-organized professor</a:t>
            </a:r>
            <a:endParaRPr lang="en-US" dirty="0" smtClean="0"/>
          </a:p>
          <a:p>
            <a:endParaRPr lang="en-US" dirty="0"/>
          </a:p>
        </p:txBody>
      </p:sp>
      <p:sp>
        <p:nvSpPr>
          <p:cNvPr id="6" name="TextBox 5"/>
          <p:cNvSpPr txBox="1"/>
          <p:nvPr/>
        </p:nvSpPr>
        <p:spPr>
          <a:xfrm>
            <a:off x="842304" y="2189122"/>
            <a:ext cx="1913184" cy="646331"/>
          </a:xfrm>
          <a:prstGeom prst="rect">
            <a:avLst/>
          </a:prstGeom>
          <a:noFill/>
        </p:spPr>
        <p:txBody>
          <a:bodyPr wrap="square" rtlCol="0">
            <a:spAutoFit/>
          </a:bodyPr>
          <a:lstStyle/>
          <a:p>
            <a:pPr algn="ctr"/>
            <a:r>
              <a:rPr lang="en-US" i="1" dirty="0" smtClean="0"/>
              <a:t>makes material accessible</a:t>
            </a:r>
            <a:endParaRPr lang="en-US" i="1" dirty="0"/>
          </a:p>
        </p:txBody>
      </p:sp>
      <p:sp>
        <p:nvSpPr>
          <p:cNvPr id="7" name="TextBox 6"/>
          <p:cNvSpPr txBox="1"/>
          <p:nvPr/>
        </p:nvSpPr>
        <p:spPr>
          <a:xfrm>
            <a:off x="3117219" y="1402337"/>
            <a:ext cx="2737225" cy="646331"/>
          </a:xfrm>
          <a:prstGeom prst="rect">
            <a:avLst/>
          </a:prstGeom>
          <a:noFill/>
        </p:spPr>
        <p:txBody>
          <a:bodyPr wrap="square" rtlCol="0">
            <a:spAutoFit/>
          </a:bodyPr>
          <a:lstStyle/>
          <a:p>
            <a:pPr algn="ctr">
              <a:defRPr/>
            </a:pPr>
            <a:r>
              <a:rPr lang="en-US" b="1" dirty="0"/>
              <a:t>Engaging lecture presentation</a:t>
            </a:r>
            <a:r>
              <a:rPr lang="en-US" b="1" dirty="0" smtClean="0"/>
              <a:t> </a:t>
            </a:r>
            <a:endParaRPr lang="en-US" b="1" dirty="0"/>
          </a:p>
        </p:txBody>
      </p:sp>
      <p:sp>
        <p:nvSpPr>
          <p:cNvPr id="8" name="TextBox 7"/>
          <p:cNvSpPr txBox="1"/>
          <p:nvPr/>
        </p:nvSpPr>
        <p:spPr>
          <a:xfrm>
            <a:off x="3286347" y="2189122"/>
            <a:ext cx="2398968" cy="646331"/>
          </a:xfrm>
          <a:prstGeom prst="rect">
            <a:avLst/>
          </a:prstGeom>
          <a:noFill/>
        </p:spPr>
        <p:txBody>
          <a:bodyPr wrap="square" rtlCol="0">
            <a:spAutoFit/>
          </a:bodyPr>
          <a:lstStyle/>
          <a:p>
            <a:pPr algn="ctr"/>
            <a:r>
              <a:rPr lang="en-US" i="1" dirty="0" smtClean="0"/>
              <a:t>keeps students active and focused</a:t>
            </a:r>
            <a:endParaRPr lang="en-US" b="1" i="1" dirty="0" smtClean="0"/>
          </a:p>
        </p:txBody>
      </p:sp>
      <p:sp>
        <p:nvSpPr>
          <p:cNvPr id="10" name="TextBox 9"/>
          <p:cNvSpPr txBox="1"/>
          <p:nvPr/>
        </p:nvSpPr>
        <p:spPr>
          <a:xfrm>
            <a:off x="5962640" y="1402337"/>
            <a:ext cx="2614295" cy="646331"/>
          </a:xfrm>
          <a:prstGeom prst="rect">
            <a:avLst/>
          </a:prstGeom>
          <a:noFill/>
        </p:spPr>
        <p:txBody>
          <a:bodyPr wrap="square" rtlCol="0">
            <a:spAutoFit/>
          </a:bodyPr>
          <a:lstStyle/>
          <a:p>
            <a:pPr algn="ctr">
              <a:defRPr/>
            </a:pPr>
            <a:r>
              <a:rPr lang="en-US" b="1" dirty="0"/>
              <a:t>Variety of teaching methods </a:t>
            </a:r>
            <a:r>
              <a:rPr lang="en-US" b="1" dirty="0" smtClean="0"/>
              <a:t>employed</a:t>
            </a:r>
            <a:endParaRPr lang="en-US" b="1" dirty="0"/>
          </a:p>
        </p:txBody>
      </p:sp>
      <p:sp>
        <p:nvSpPr>
          <p:cNvPr id="11" name="TextBox 10"/>
          <p:cNvSpPr txBox="1"/>
          <p:nvPr/>
        </p:nvSpPr>
        <p:spPr>
          <a:xfrm>
            <a:off x="6047462" y="2234311"/>
            <a:ext cx="2444650" cy="369332"/>
          </a:xfrm>
          <a:prstGeom prst="rect">
            <a:avLst/>
          </a:prstGeom>
          <a:noFill/>
        </p:spPr>
        <p:txBody>
          <a:bodyPr wrap="none" rtlCol="0">
            <a:spAutoFit/>
          </a:bodyPr>
          <a:lstStyle/>
          <a:p>
            <a:pPr algn="ctr"/>
            <a:r>
              <a:rPr lang="en-US" b="1" i="1" dirty="0" smtClean="0"/>
              <a:t> </a:t>
            </a:r>
            <a:r>
              <a:rPr lang="en-US" i="1" dirty="0" smtClean="0"/>
              <a:t>audio, visual, hands-on</a:t>
            </a:r>
          </a:p>
        </p:txBody>
      </p:sp>
      <p:sp>
        <p:nvSpPr>
          <p:cNvPr id="12" name="TextBox 11"/>
          <p:cNvSpPr txBox="1"/>
          <p:nvPr/>
        </p:nvSpPr>
        <p:spPr>
          <a:xfrm>
            <a:off x="284480" y="3051468"/>
            <a:ext cx="3028833" cy="923330"/>
          </a:xfrm>
          <a:prstGeom prst="rect">
            <a:avLst/>
          </a:prstGeom>
          <a:noFill/>
        </p:spPr>
        <p:txBody>
          <a:bodyPr wrap="square" rtlCol="0">
            <a:spAutoFit/>
          </a:bodyPr>
          <a:lstStyle/>
          <a:p>
            <a:pPr algn="ctr">
              <a:defRPr/>
            </a:pPr>
            <a:r>
              <a:rPr lang="en-US" b="1" dirty="0"/>
              <a:t>Well-defined learning outcomes and clear expectations</a:t>
            </a:r>
            <a:r>
              <a:rPr lang="en-US" b="1" dirty="0" smtClean="0"/>
              <a:t> </a:t>
            </a:r>
            <a:endParaRPr lang="en-US" b="1" dirty="0"/>
          </a:p>
        </p:txBody>
      </p:sp>
      <p:sp>
        <p:nvSpPr>
          <p:cNvPr id="13" name="TextBox 12"/>
          <p:cNvSpPr txBox="1"/>
          <p:nvPr/>
        </p:nvSpPr>
        <p:spPr>
          <a:xfrm>
            <a:off x="433316" y="4063727"/>
            <a:ext cx="2731161" cy="646331"/>
          </a:xfrm>
          <a:prstGeom prst="rect">
            <a:avLst/>
          </a:prstGeom>
          <a:noFill/>
        </p:spPr>
        <p:txBody>
          <a:bodyPr wrap="square" rtlCol="0">
            <a:spAutoFit/>
          </a:bodyPr>
          <a:lstStyle/>
          <a:p>
            <a:pPr algn="ctr"/>
            <a:r>
              <a:rPr lang="en-US" i="1" dirty="0" smtClean="0"/>
              <a:t>know what the goal is and how to achieve it</a:t>
            </a:r>
          </a:p>
        </p:txBody>
      </p:sp>
      <p:sp>
        <p:nvSpPr>
          <p:cNvPr id="14" name="TextBox 13"/>
          <p:cNvSpPr txBox="1"/>
          <p:nvPr/>
        </p:nvSpPr>
        <p:spPr>
          <a:xfrm>
            <a:off x="3340222" y="3051468"/>
            <a:ext cx="2345093" cy="923330"/>
          </a:xfrm>
          <a:prstGeom prst="rect">
            <a:avLst/>
          </a:prstGeom>
          <a:noFill/>
        </p:spPr>
        <p:txBody>
          <a:bodyPr wrap="square" rtlCol="0">
            <a:spAutoFit/>
          </a:bodyPr>
          <a:lstStyle/>
          <a:p>
            <a:pPr algn="ctr">
              <a:defRPr/>
            </a:pPr>
            <a:r>
              <a:rPr lang="en-US" b="1" dirty="0"/>
              <a:t>Professor cares about </a:t>
            </a:r>
            <a:r>
              <a:rPr lang="en-US" b="1" dirty="0" smtClean="0"/>
              <a:t>student’s </a:t>
            </a:r>
            <a:r>
              <a:rPr lang="en-US" b="1" dirty="0"/>
              <a:t>learning</a:t>
            </a:r>
            <a:r>
              <a:rPr lang="en-US" b="1" dirty="0" smtClean="0"/>
              <a:t> </a:t>
            </a:r>
            <a:endParaRPr lang="en-US" b="1" dirty="0"/>
          </a:p>
        </p:txBody>
      </p:sp>
      <p:sp>
        <p:nvSpPr>
          <p:cNvPr id="15" name="TextBox 14"/>
          <p:cNvSpPr txBox="1"/>
          <p:nvPr/>
        </p:nvSpPr>
        <p:spPr>
          <a:xfrm>
            <a:off x="3441258" y="4063727"/>
            <a:ext cx="2089146" cy="646331"/>
          </a:xfrm>
          <a:prstGeom prst="rect">
            <a:avLst/>
          </a:prstGeom>
          <a:noFill/>
        </p:spPr>
        <p:txBody>
          <a:bodyPr wrap="none" rtlCol="0">
            <a:spAutoFit/>
          </a:bodyPr>
          <a:lstStyle/>
          <a:p>
            <a:pPr algn="ctr"/>
            <a:r>
              <a:rPr lang="en-US" i="1" dirty="0" smtClean="0"/>
              <a:t>Should this matter? </a:t>
            </a:r>
            <a:br>
              <a:rPr lang="en-US" i="1" dirty="0" smtClean="0"/>
            </a:br>
            <a:r>
              <a:rPr lang="en-US" i="1" dirty="0" smtClean="0"/>
              <a:t>Why does it?</a:t>
            </a:r>
          </a:p>
        </p:txBody>
      </p:sp>
      <p:sp>
        <p:nvSpPr>
          <p:cNvPr id="16" name="TextBox 15"/>
          <p:cNvSpPr txBox="1"/>
          <p:nvPr/>
        </p:nvSpPr>
        <p:spPr>
          <a:xfrm>
            <a:off x="6047337" y="3051468"/>
            <a:ext cx="2444900" cy="646331"/>
          </a:xfrm>
          <a:prstGeom prst="rect">
            <a:avLst/>
          </a:prstGeom>
          <a:noFill/>
        </p:spPr>
        <p:txBody>
          <a:bodyPr wrap="square" rtlCol="0">
            <a:spAutoFit/>
          </a:bodyPr>
          <a:lstStyle/>
          <a:p>
            <a:pPr algn="ctr">
              <a:defRPr/>
            </a:pPr>
            <a:r>
              <a:rPr lang="en-US" b="1" dirty="0"/>
              <a:t>Abundant and timely feedback </a:t>
            </a:r>
            <a:r>
              <a:rPr lang="en-US" b="1" dirty="0" smtClean="0"/>
              <a:t>provided</a:t>
            </a:r>
            <a:endParaRPr lang="en-US" b="1" dirty="0"/>
          </a:p>
        </p:txBody>
      </p:sp>
      <p:sp>
        <p:nvSpPr>
          <p:cNvPr id="17" name="TextBox 16"/>
          <p:cNvSpPr txBox="1"/>
          <p:nvPr/>
        </p:nvSpPr>
        <p:spPr>
          <a:xfrm>
            <a:off x="6217708" y="4063727"/>
            <a:ext cx="2104159" cy="646331"/>
          </a:xfrm>
          <a:prstGeom prst="rect">
            <a:avLst/>
          </a:prstGeom>
          <a:noFill/>
        </p:spPr>
        <p:txBody>
          <a:bodyPr wrap="square" rtlCol="0">
            <a:spAutoFit/>
          </a:bodyPr>
          <a:lstStyle/>
          <a:p>
            <a:pPr algn="ctr"/>
            <a:r>
              <a:rPr lang="en-US" i="1" dirty="0" smtClean="0"/>
              <a:t>assessment, keep on track, improve</a:t>
            </a:r>
          </a:p>
        </p:txBody>
      </p:sp>
      <p:sp>
        <p:nvSpPr>
          <p:cNvPr id="18" name="TextBox 17"/>
          <p:cNvSpPr txBox="1"/>
          <p:nvPr/>
        </p:nvSpPr>
        <p:spPr>
          <a:xfrm>
            <a:off x="546935" y="5260653"/>
            <a:ext cx="2570284" cy="646331"/>
          </a:xfrm>
          <a:prstGeom prst="rect">
            <a:avLst/>
          </a:prstGeom>
          <a:noFill/>
        </p:spPr>
        <p:txBody>
          <a:bodyPr wrap="square" rtlCol="0">
            <a:spAutoFit/>
          </a:bodyPr>
          <a:lstStyle/>
          <a:p>
            <a:pPr algn="ctr">
              <a:buFont typeface="Arial"/>
              <a:buNone/>
            </a:pPr>
            <a:r>
              <a:rPr lang="en-US" b="1" dirty="0"/>
              <a:t>Student has interest in subject matter</a:t>
            </a:r>
            <a:r>
              <a:rPr lang="en-US" b="1" dirty="0" smtClean="0"/>
              <a:t> </a:t>
            </a:r>
            <a:endParaRPr lang="en-US" b="1" dirty="0"/>
          </a:p>
        </p:txBody>
      </p:sp>
      <p:sp>
        <p:nvSpPr>
          <p:cNvPr id="19" name="TextBox 18"/>
          <p:cNvSpPr txBox="1"/>
          <p:nvPr/>
        </p:nvSpPr>
        <p:spPr>
          <a:xfrm>
            <a:off x="546934" y="5933167"/>
            <a:ext cx="2503925" cy="646331"/>
          </a:xfrm>
          <a:prstGeom prst="rect">
            <a:avLst/>
          </a:prstGeom>
          <a:noFill/>
        </p:spPr>
        <p:txBody>
          <a:bodyPr wrap="square" rtlCol="0">
            <a:spAutoFit/>
          </a:bodyPr>
          <a:lstStyle/>
          <a:p>
            <a:pPr algn="ctr"/>
            <a:r>
              <a:rPr lang="en-US" i="1" dirty="0" smtClean="0"/>
              <a:t>easier to make the needed commitment</a:t>
            </a:r>
          </a:p>
        </p:txBody>
      </p:sp>
      <p:sp>
        <p:nvSpPr>
          <p:cNvPr id="20" name="TextBox 19"/>
          <p:cNvSpPr txBox="1"/>
          <p:nvPr/>
        </p:nvSpPr>
        <p:spPr>
          <a:xfrm>
            <a:off x="3340222" y="5260653"/>
            <a:ext cx="2291219" cy="646331"/>
          </a:xfrm>
          <a:prstGeom prst="rect">
            <a:avLst/>
          </a:prstGeom>
          <a:noFill/>
        </p:spPr>
        <p:txBody>
          <a:bodyPr wrap="square" rtlCol="0">
            <a:spAutoFit/>
          </a:bodyPr>
          <a:lstStyle/>
          <a:p>
            <a:pPr algn="ctr">
              <a:defRPr/>
            </a:pPr>
            <a:r>
              <a:rPr lang="en-US" b="1" dirty="0"/>
              <a:t>Reasonable work/academic schedule</a:t>
            </a:r>
            <a:r>
              <a:rPr lang="en-US" b="1" dirty="0" smtClean="0"/>
              <a:t> </a:t>
            </a:r>
            <a:endParaRPr lang="en-US" b="1" dirty="0"/>
          </a:p>
        </p:txBody>
      </p:sp>
      <p:sp>
        <p:nvSpPr>
          <p:cNvPr id="21" name="TextBox 20"/>
          <p:cNvSpPr txBox="1"/>
          <p:nvPr/>
        </p:nvSpPr>
        <p:spPr>
          <a:xfrm>
            <a:off x="3229065" y="5933167"/>
            <a:ext cx="2513532" cy="646331"/>
          </a:xfrm>
          <a:prstGeom prst="rect">
            <a:avLst/>
          </a:prstGeom>
          <a:noFill/>
        </p:spPr>
        <p:txBody>
          <a:bodyPr wrap="square" rtlCol="0">
            <a:spAutoFit/>
          </a:bodyPr>
          <a:lstStyle/>
          <a:p>
            <a:pPr algn="ctr"/>
            <a:r>
              <a:rPr lang="en-US" i="1" dirty="0" smtClean="0"/>
              <a:t>time available to dedicate to class work</a:t>
            </a:r>
          </a:p>
        </p:txBody>
      </p:sp>
      <p:sp>
        <p:nvSpPr>
          <p:cNvPr id="22" name="TextBox 21"/>
          <p:cNvSpPr txBox="1"/>
          <p:nvPr/>
        </p:nvSpPr>
        <p:spPr>
          <a:xfrm>
            <a:off x="6254125" y="5260653"/>
            <a:ext cx="2031325" cy="646331"/>
          </a:xfrm>
          <a:prstGeom prst="rect">
            <a:avLst/>
          </a:prstGeom>
          <a:noFill/>
        </p:spPr>
        <p:txBody>
          <a:bodyPr wrap="none" rtlCol="0">
            <a:spAutoFit/>
          </a:bodyPr>
          <a:lstStyle/>
          <a:p>
            <a:pPr algn="ctr">
              <a:defRPr/>
            </a:pPr>
            <a:r>
              <a:rPr lang="en-US" b="1" dirty="0"/>
              <a:t>Student is healthy: </a:t>
            </a:r>
            <a:br>
              <a:rPr lang="en-US" b="1" dirty="0"/>
            </a:br>
            <a:r>
              <a:rPr lang="en-US" b="1" dirty="0"/>
              <a:t>sleep/diet/exercise</a:t>
            </a:r>
            <a:r>
              <a:rPr lang="en-US" b="1" dirty="0" smtClean="0"/>
              <a:t> </a:t>
            </a:r>
            <a:endParaRPr lang="en-US" b="1" dirty="0"/>
          </a:p>
        </p:txBody>
      </p:sp>
      <p:sp>
        <p:nvSpPr>
          <p:cNvPr id="23" name="TextBox 22"/>
          <p:cNvSpPr txBox="1"/>
          <p:nvPr/>
        </p:nvSpPr>
        <p:spPr>
          <a:xfrm>
            <a:off x="6185083" y="6071666"/>
            <a:ext cx="2169409" cy="369332"/>
          </a:xfrm>
          <a:prstGeom prst="rect">
            <a:avLst/>
          </a:prstGeom>
          <a:noFill/>
        </p:spPr>
        <p:txBody>
          <a:bodyPr wrap="none" rtlCol="0">
            <a:spAutoFit/>
          </a:bodyPr>
          <a:lstStyle/>
          <a:p>
            <a:pPr algn="ctr"/>
            <a:r>
              <a:rPr lang="en-US" i="1" dirty="0" smtClean="0"/>
              <a:t>receptive mind/body</a:t>
            </a:r>
          </a:p>
        </p:txBody>
      </p:sp>
      <p:sp>
        <p:nvSpPr>
          <p:cNvPr id="24" name="TextBox 23"/>
          <p:cNvSpPr txBox="1"/>
          <p:nvPr/>
        </p:nvSpPr>
        <p:spPr>
          <a:xfrm>
            <a:off x="3229065" y="4640611"/>
            <a:ext cx="2625379" cy="369332"/>
          </a:xfrm>
          <a:prstGeom prst="rect">
            <a:avLst/>
          </a:prstGeom>
          <a:noFill/>
        </p:spPr>
        <p:txBody>
          <a:bodyPr wrap="square" rtlCol="0">
            <a:spAutoFit/>
          </a:bodyPr>
          <a:lstStyle/>
          <a:p>
            <a:pPr algn="ctr"/>
            <a:r>
              <a:rPr lang="en-US" b="1" i="1" dirty="0" smtClean="0"/>
              <a:t>Affective Domain</a:t>
            </a:r>
          </a:p>
        </p:txBody>
      </p:sp>
      <p:sp>
        <p:nvSpPr>
          <p:cNvPr id="25" name="Rectangle 24"/>
          <p:cNvSpPr/>
          <p:nvPr/>
        </p:nvSpPr>
        <p:spPr>
          <a:xfrm>
            <a:off x="433317" y="1226812"/>
            <a:ext cx="8253484" cy="3926705"/>
          </a:xfrm>
          <a:prstGeom prst="rect">
            <a:avLst/>
          </a:prstGeom>
          <a:noFill/>
          <a:ln w="1016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wileyedtech-lsstarkey.png"/>
          <p:cNvPicPr>
            <a:picLocks noChangeAspect="1"/>
          </p:cNvPicPr>
          <p:nvPr/>
        </p:nvPicPr>
        <p:blipFill>
          <a:blip r:embed="rId2"/>
          <a:stretch>
            <a:fillRect/>
          </a:stretch>
        </p:blipFill>
        <p:spPr>
          <a:xfrm>
            <a:off x="7197623" y="3454196"/>
            <a:ext cx="1904802" cy="1904802"/>
          </a:xfrm>
          <a:prstGeom prst="rect">
            <a:avLst/>
          </a:prstGeom>
        </p:spPr>
      </p:pic>
      <p:sp>
        <p:nvSpPr>
          <p:cNvPr id="2" name="Title 1"/>
          <p:cNvSpPr>
            <a:spLocks noGrp="1"/>
          </p:cNvSpPr>
          <p:nvPr>
            <p:ph type="title"/>
          </p:nvPr>
        </p:nvSpPr>
        <p:spPr>
          <a:xfrm>
            <a:off x="457200" y="947252"/>
            <a:ext cx="8229600" cy="988228"/>
          </a:xfrm>
        </p:spPr>
        <p:txBody>
          <a:bodyPr>
            <a:normAutofit fontScale="90000"/>
          </a:bodyPr>
          <a:lstStyle/>
          <a:p>
            <a:pPr lvl="0"/>
            <a:r>
              <a:rPr lang="en-US" sz="4400" b="1" kern="1200" dirty="0" smtClean="0"/>
              <a:t>Skeptical Philosophy: I don't use technology for the sake of technology.  </a:t>
            </a:r>
            <a:endParaRPr lang="en-US" b="1" dirty="0"/>
          </a:p>
        </p:txBody>
      </p:sp>
      <p:sp>
        <p:nvSpPr>
          <p:cNvPr id="3" name="Content Placeholder 2"/>
          <p:cNvSpPr>
            <a:spLocks noGrp="1"/>
          </p:cNvSpPr>
          <p:nvPr>
            <p:ph idx="1"/>
          </p:nvPr>
        </p:nvSpPr>
        <p:spPr>
          <a:xfrm>
            <a:off x="0" y="2010192"/>
            <a:ext cx="9144000" cy="4675031"/>
          </a:xfrm>
        </p:spPr>
        <p:txBody>
          <a:bodyPr>
            <a:normAutofit fontScale="77500" lnSpcReduction="20000"/>
          </a:bodyPr>
          <a:lstStyle/>
          <a:p>
            <a:pPr lvl="1">
              <a:lnSpc>
                <a:spcPct val="120000"/>
              </a:lnSpc>
              <a:spcBef>
                <a:spcPts val="800"/>
              </a:spcBef>
              <a:spcAft>
                <a:spcPts val="1200"/>
              </a:spcAft>
              <a:buFont typeface="Arial"/>
              <a:buChar char="•"/>
            </a:pPr>
            <a:r>
              <a:rPr lang="en-US" sz="3600" dirty="0" smtClean="0"/>
              <a:t>PowerPoint presentations can be boring and passive; </a:t>
            </a:r>
            <a:br>
              <a:rPr lang="en-US" sz="3600" dirty="0" smtClean="0"/>
            </a:br>
            <a:r>
              <a:rPr lang="en-US" sz="3600" dirty="0" smtClean="0"/>
              <a:t>a “chalk” talk is much more engaging!</a:t>
            </a:r>
          </a:p>
          <a:p>
            <a:pPr lvl="1">
              <a:spcBef>
                <a:spcPts val="800"/>
              </a:spcBef>
              <a:buFont typeface="Arial"/>
              <a:buChar char="•"/>
            </a:pPr>
            <a:r>
              <a:rPr lang="en-US" sz="3600" dirty="0" smtClean="0"/>
              <a:t>Teaching with Technology</a:t>
            </a:r>
            <a:r>
              <a:rPr lang="en-US" sz="3600" dirty="0"/>
              <a:t>,</a:t>
            </a:r>
            <a:r>
              <a:rPr lang="en-US" sz="3600" dirty="0" smtClean="0"/>
              <a:t> my personal journey</a:t>
            </a:r>
          </a:p>
          <a:p>
            <a:pPr lvl="2">
              <a:spcBef>
                <a:spcPts val="800"/>
              </a:spcBef>
              <a:buFont typeface="Arial"/>
              <a:buChar char="•"/>
            </a:pPr>
            <a:r>
              <a:rPr lang="en-US" sz="3300" dirty="0" smtClean="0"/>
              <a:t>1996 Website </a:t>
            </a:r>
            <a:r>
              <a:rPr lang="en-US" sz="3300" dirty="0" smtClean="0">
                <a:hlinkClick r:id="rId3"/>
              </a:rPr>
              <a:t>www.cpp.edu/~lsstarkey</a:t>
            </a:r>
            <a:endParaRPr lang="en-US" sz="3300" dirty="0" smtClean="0"/>
          </a:p>
          <a:p>
            <a:pPr lvl="2">
              <a:spcBef>
                <a:spcPts val="800"/>
              </a:spcBef>
              <a:buFont typeface="Arial"/>
              <a:buChar char="•"/>
            </a:pPr>
            <a:r>
              <a:rPr lang="en-US" sz="3300" dirty="0" smtClean="0"/>
              <a:t>2000 Distillation </a:t>
            </a:r>
            <a:r>
              <a:rPr lang="en-US" sz="3300" dirty="0" smtClean="0">
                <a:hlinkClick r:id="rId4"/>
              </a:rPr>
              <a:t>image map</a:t>
            </a:r>
            <a:r>
              <a:rPr lang="en-US" sz="3300" dirty="0" smtClean="0"/>
              <a:t> (Photoshop)</a:t>
            </a:r>
          </a:p>
          <a:p>
            <a:pPr lvl="2">
              <a:spcBef>
                <a:spcPts val="800"/>
              </a:spcBef>
              <a:buFont typeface="Arial"/>
              <a:buChar char="•"/>
            </a:pPr>
            <a:r>
              <a:rPr lang="en-US" sz="3300" dirty="0" smtClean="0"/>
              <a:t>2001 Online pre-lab quizzes (WebCT/Bb)</a:t>
            </a:r>
          </a:p>
          <a:p>
            <a:pPr lvl="2">
              <a:spcBef>
                <a:spcPts val="800"/>
              </a:spcBef>
              <a:buFont typeface="Arial"/>
              <a:buChar char="•"/>
            </a:pPr>
            <a:r>
              <a:rPr lang="en-US" sz="3300" dirty="0" smtClean="0"/>
              <a:t>2002 Calibrated Peer Review (</a:t>
            </a:r>
            <a:r>
              <a:rPr lang="en-US" sz="3300" dirty="0" smtClean="0">
                <a:hlinkClick r:id="rId5"/>
              </a:rPr>
              <a:t>CPR</a:t>
            </a:r>
            <a:r>
              <a:rPr lang="en-US" sz="3300" dirty="0" smtClean="0"/>
              <a:t>)</a:t>
            </a:r>
          </a:p>
          <a:p>
            <a:pPr lvl="2">
              <a:spcBef>
                <a:spcPts val="800"/>
              </a:spcBef>
              <a:buFont typeface="Arial"/>
              <a:buChar char="•"/>
            </a:pPr>
            <a:r>
              <a:rPr lang="en-US" sz="3300" dirty="0"/>
              <a:t>2007 Pre-</a:t>
            </a:r>
            <a:r>
              <a:rPr lang="en-US" sz="3300" dirty="0" smtClean="0"/>
              <a:t>lab online tutorial </a:t>
            </a:r>
            <a:r>
              <a:rPr lang="en-US" sz="3300" dirty="0">
                <a:hlinkClick r:id="rId6"/>
              </a:rPr>
              <a:t>videos</a:t>
            </a:r>
            <a:r>
              <a:rPr lang="en-US" sz="3300" dirty="0"/>
              <a:t> </a:t>
            </a:r>
            <a:endParaRPr lang="en-US" sz="3300" dirty="0" smtClean="0"/>
          </a:p>
          <a:p>
            <a:pPr lvl="2">
              <a:spcBef>
                <a:spcPts val="800"/>
              </a:spcBef>
              <a:buFont typeface="Arial"/>
              <a:buChar char="•"/>
            </a:pPr>
            <a:r>
              <a:rPr lang="en-US" sz="3300" dirty="0" smtClean="0"/>
              <a:t>2008 Classroom Response System (</a:t>
            </a:r>
            <a:r>
              <a:rPr lang="en-US" sz="3300" dirty="0" err="1" smtClean="0"/>
              <a:t>iClicker</a:t>
            </a:r>
            <a:r>
              <a:rPr lang="en-US" sz="3300" dirty="0" smtClean="0"/>
              <a:t>)</a:t>
            </a:r>
          </a:p>
          <a:p>
            <a:pPr lvl="2">
              <a:spcBef>
                <a:spcPts val="800"/>
              </a:spcBef>
              <a:buFont typeface="Arial"/>
              <a:buChar char="•"/>
            </a:pPr>
            <a:r>
              <a:rPr lang="en-US" sz="3300" dirty="0" smtClean="0"/>
              <a:t>2014 Using online homework in Organic </a:t>
            </a:r>
            <a:r>
              <a:rPr lang="en-US" sz="3300" dirty="0" err="1" smtClean="0"/>
              <a:t>Chem</a:t>
            </a:r>
            <a:r>
              <a:rPr lang="en-US" sz="3300" dirty="0" smtClean="0"/>
              <a:t> Classes...</a:t>
            </a:r>
          </a:p>
          <a:p>
            <a:pPr lvl="1">
              <a:buFont typeface="Arial"/>
              <a:buChar char="•"/>
            </a:pPr>
            <a:endParaRPr lang="en-US" sz="4800" dirty="0"/>
          </a:p>
        </p:txBody>
      </p:sp>
      <p:sp>
        <p:nvSpPr>
          <p:cNvPr id="5" name="TextBox 4"/>
          <p:cNvSpPr txBox="1"/>
          <p:nvPr/>
        </p:nvSpPr>
        <p:spPr>
          <a:xfrm>
            <a:off x="7321628" y="5063240"/>
            <a:ext cx="1698563" cy="646331"/>
          </a:xfrm>
          <a:prstGeom prst="rect">
            <a:avLst/>
          </a:prstGeom>
          <a:noFill/>
        </p:spPr>
        <p:txBody>
          <a:bodyPr wrap="square" rtlCol="0">
            <a:spAutoFit/>
          </a:bodyPr>
          <a:lstStyle/>
          <a:p>
            <a:pPr algn="ctr"/>
            <a:r>
              <a:rPr lang="en-US" i="1" dirty="0" smtClean="0"/>
              <a:t>QR Code for my homepage</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5"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03836"/>
          </a:xfrm>
        </p:spPr>
        <p:txBody>
          <a:bodyPr>
            <a:normAutofit/>
          </a:bodyPr>
          <a:lstStyle/>
          <a:p>
            <a:pPr lvl="0"/>
            <a:r>
              <a:rPr lang="en-US" sz="4400" b="1" kern="1200" dirty="0" smtClean="0">
                <a:solidFill>
                  <a:srgbClr val="04617B"/>
                </a:solidFill>
                <a:latin typeface="+mj-lt"/>
                <a:ea typeface="+mj-ea"/>
                <a:cs typeface="+mj-cs"/>
              </a:rPr>
              <a:t>Technology for Lab Preparation</a:t>
            </a:r>
          </a:p>
        </p:txBody>
      </p:sp>
      <p:sp>
        <p:nvSpPr>
          <p:cNvPr id="3" name="Content Placeholder 2"/>
          <p:cNvSpPr>
            <a:spLocks noGrp="1"/>
          </p:cNvSpPr>
          <p:nvPr>
            <p:ph idx="1"/>
          </p:nvPr>
        </p:nvSpPr>
        <p:spPr>
          <a:xfrm>
            <a:off x="-206245" y="1826920"/>
            <a:ext cx="9144000" cy="4389120"/>
          </a:xfrm>
        </p:spPr>
        <p:txBody>
          <a:bodyPr>
            <a:noAutofit/>
          </a:bodyPr>
          <a:lstStyle/>
          <a:p>
            <a:pPr lvl="1">
              <a:spcAft>
                <a:spcPts val="1200"/>
              </a:spcAft>
              <a:buFont typeface="Arial"/>
              <a:buChar char="•"/>
            </a:pPr>
            <a:r>
              <a:rPr lang="en-US" sz="2800" dirty="0" smtClean="0"/>
              <a:t>Online Quizzes (WebCT, Blackboard): </a:t>
            </a:r>
            <a:br>
              <a:rPr lang="en-US" sz="2800" dirty="0" smtClean="0"/>
            </a:br>
            <a:r>
              <a:rPr lang="en-US" sz="2800" dirty="0" smtClean="0"/>
              <a:t>instant feedback, assessment</a:t>
            </a:r>
          </a:p>
          <a:p>
            <a:pPr lvl="1">
              <a:spcAft>
                <a:spcPts val="1200"/>
              </a:spcAft>
              <a:buFont typeface="Arial"/>
              <a:buChar char="•"/>
            </a:pPr>
            <a:r>
              <a:rPr lang="en-US" sz="2800" dirty="0" smtClean="0"/>
              <a:t>Online Tutorials (Adobe Presenter, Flash/HTML5 animations, filming of demos, captioning) </a:t>
            </a:r>
            <a:r>
              <a:rPr lang="en-US" sz="2800" u="sng" dirty="0" smtClean="0">
                <a:hlinkClick r:id="rId2"/>
              </a:rPr>
              <a:t>http://www.cpp.edu/~lsstarkey/ochemlab</a:t>
            </a:r>
            <a:r>
              <a:rPr lang="en-US" sz="2800" dirty="0" smtClean="0"/>
              <a:t/>
            </a:r>
            <a:br>
              <a:rPr lang="en-US" sz="2800" dirty="0" smtClean="0"/>
            </a:br>
            <a:r>
              <a:rPr lang="en-US" sz="2800" dirty="0" smtClean="0"/>
              <a:t>over 35,000 worldwide visitors to website since 2008</a:t>
            </a:r>
          </a:p>
          <a:p>
            <a:pPr lvl="2">
              <a:spcAft>
                <a:spcPts val="1200"/>
              </a:spcAft>
              <a:buFont typeface="Arial"/>
              <a:buChar char="•"/>
            </a:pPr>
            <a:r>
              <a:rPr lang="en-US" sz="2800" dirty="0" smtClean="0"/>
              <a:t>Benefits: unlimited time, asynchronous, reviewable, available in the future (website/YouTube vs. LMS)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6"/>
          <p:cNvSpPr>
            <a:spLocks noGrp="1"/>
          </p:cNvSpPr>
          <p:nvPr>
            <p:ph type="sldNum" sz="quarter" idx="12"/>
          </p:nvPr>
        </p:nvSpPr>
        <p:spPr>
          <a:xfrm>
            <a:off x="6150100" y="6893984"/>
            <a:ext cx="1461434" cy="178210"/>
          </a:xfrm>
        </p:spPr>
        <p:txBody>
          <a:bodyPr/>
          <a:lstStyle/>
          <a:p>
            <a:fld id="{8D3DC243-710D-EB46-9166-AE68910A1598}" type="slidenum">
              <a:rPr lang="en-US"/>
              <a:pPr/>
              <a:t>6</a:t>
            </a:fld>
            <a:endParaRPr lang="en-US"/>
          </a:p>
        </p:txBody>
      </p:sp>
      <p:sp>
        <p:nvSpPr>
          <p:cNvPr id="12" name="Rectangle 2"/>
          <p:cNvSpPr>
            <a:spLocks noGrp="1" noChangeArrowheads="1"/>
          </p:cNvSpPr>
          <p:nvPr>
            <p:ph type="title"/>
          </p:nvPr>
        </p:nvSpPr>
        <p:spPr>
          <a:xfrm>
            <a:off x="296496" y="785730"/>
            <a:ext cx="6605681" cy="1418500"/>
          </a:xfrm>
        </p:spPr>
        <p:txBody>
          <a:bodyPr>
            <a:normAutofit fontScale="90000"/>
          </a:bodyPr>
          <a:lstStyle/>
          <a:p>
            <a:r>
              <a:rPr lang="en-US" b="1" dirty="0" smtClean="0"/>
              <a:t>Assessment of Technology</a:t>
            </a:r>
            <a:br>
              <a:rPr lang="en-US" b="1" dirty="0" smtClean="0"/>
            </a:br>
            <a:r>
              <a:rPr lang="en-US" dirty="0" smtClean="0"/>
              <a:t>Prelab </a:t>
            </a:r>
            <a:r>
              <a:rPr lang="en-US" dirty="0"/>
              <a:t>Quiz: Overall Score</a:t>
            </a:r>
          </a:p>
        </p:txBody>
      </p:sp>
      <p:graphicFrame>
        <p:nvGraphicFramePr>
          <p:cNvPr id="17" name="Object 7"/>
          <p:cNvGraphicFramePr>
            <a:graphicFrameLocks noChangeAspect="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64572614"/>
              </p:ext>
            </p:extLst>
          </p:nvPr>
        </p:nvGraphicFramePr>
        <p:xfrm>
          <a:off x="1855258" y="2732000"/>
          <a:ext cx="4867275" cy="3522756"/>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Box 9"/>
          <p:cNvSpPr txBox="1">
            <a:spLocks noChangeArrowheads="1"/>
          </p:cNvSpPr>
          <p:nvPr/>
        </p:nvSpPr>
        <p:spPr bwMode="auto">
          <a:xfrm>
            <a:off x="872962" y="6079631"/>
            <a:ext cx="1578349" cy="36933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txBody>
          <a:bodyPr wrap="square">
            <a:spAutoFit/>
          </a:bodyPr>
          <a:lstStyle/>
          <a:p>
            <a:r>
              <a:rPr lang="en-US" dirty="0"/>
              <a:t>Mean = 30/65</a:t>
            </a:r>
          </a:p>
        </p:txBody>
      </p:sp>
      <p:sp>
        <p:nvSpPr>
          <p:cNvPr id="15" name="Text Box 11"/>
          <p:cNvSpPr txBox="1">
            <a:spLocks noChangeArrowheads="1"/>
          </p:cNvSpPr>
          <p:nvPr/>
        </p:nvSpPr>
        <p:spPr bwMode="auto">
          <a:xfrm>
            <a:off x="6299037" y="6116143"/>
            <a:ext cx="1578349" cy="36933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txBody>
          <a:bodyPr wrap="square">
            <a:spAutoFit/>
          </a:bodyPr>
          <a:lstStyle/>
          <a:p>
            <a:r>
              <a:rPr lang="en-US" dirty="0"/>
              <a:t>Mean = 50/65</a:t>
            </a:r>
          </a:p>
        </p:txBody>
      </p:sp>
      <p:sp>
        <p:nvSpPr>
          <p:cNvPr id="16" name="Text Box 12"/>
          <p:cNvSpPr txBox="1">
            <a:spLocks noChangeArrowheads="1"/>
          </p:cNvSpPr>
          <p:nvPr/>
        </p:nvSpPr>
        <p:spPr bwMode="auto">
          <a:xfrm>
            <a:off x="1354162" y="2362668"/>
            <a:ext cx="6523224" cy="36933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txBody>
          <a:bodyPr wrap="square">
            <a:spAutoFit/>
          </a:bodyPr>
          <a:lstStyle/>
          <a:p>
            <a:r>
              <a:rPr lang="en-US" dirty="0" smtClean="0"/>
              <a:t>Spring 2007</a:t>
            </a:r>
            <a:r>
              <a:rPr lang="en-US" dirty="0"/>
              <a:t>: 29 students watched entire video; 7 watched some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777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graphicEl>
                                              <a:chart seriesIdx="1" categoryIdx="-4" bldStep="series"/>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Sub>
          <a:bldChart bld="series"/>
        </p:bldSub>
      </p:bldGraphic>
      <p:bldP spid="14" grpId="0"/>
      <p:bldP spid="15" grpId="0"/>
      <p:bldP spid="16"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533400" y="1343891"/>
            <a:ext cx="8610600" cy="762000"/>
          </a:xfrm>
        </p:spPr>
        <p:txBody>
          <a:bodyPr>
            <a:normAutofit fontScale="90000"/>
          </a:bodyPr>
          <a:lstStyle/>
          <a:p>
            <a:r>
              <a:rPr lang="en-US" b="1" dirty="0" smtClean="0"/>
              <a:t>Assessment of Technology</a:t>
            </a:r>
            <a:br>
              <a:rPr lang="en-US" b="1" dirty="0" smtClean="0"/>
            </a:br>
            <a:r>
              <a:rPr lang="en-US" sz="4444" dirty="0" smtClean="0"/>
              <a:t>Prelab </a:t>
            </a:r>
            <a:r>
              <a:rPr lang="en-US" sz="4444" dirty="0"/>
              <a:t>Quiz:</a:t>
            </a:r>
            <a:r>
              <a:rPr lang="en-US" sz="4444" dirty="0" smtClean="0"/>
              <a:t> Sketch Distillation Apparatus</a:t>
            </a:r>
            <a:endParaRPr lang="en-US" dirty="0"/>
          </a:p>
        </p:txBody>
      </p:sp>
      <p:graphicFrame>
        <p:nvGraphicFramePr>
          <p:cNvPr id="2" name="Object 3"/>
          <p:cNvGraphicFramePr>
            <a:graphicFrameLocks noChangeAspect="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01847054"/>
              </p:ext>
            </p:extLst>
          </p:nvPr>
        </p:nvGraphicFramePr>
        <p:xfrm>
          <a:off x="1974850" y="2868895"/>
          <a:ext cx="5242983" cy="3796702"/>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 Box 5"/>
          <p:cNvSpPr txBox="1">
            <a:spLocks noChangeArrowheads="1"/>
          </p:cNvSpPr>
          <p:nvPr/>
        </p:nvSpPr>
        <p:spPr bwMode="auto">
          <a:xfrm>
            <a:off x="762000" y="2530663"/>
            <a:ext cx="8154988" cy="4572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txBody>
          <a:bodyPr wrap="none">
            <a:spAutoFit/>
          </a:bodyPr>
          <a:lstStyle/>
          <a:p>
            <a:r>
              <a:rPr lang="en-US" dirty="0"/>
              <a:t>Percent of Students at each Score (Max Score = 10 points)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8536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series"/>
        </p:bldSub>
      </p:bldGraphic>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231752" y="1905000"/>
            <a:ext cx="8610600" cy="762000"/>
          </a:xfrm>
        </p:spPr>
        <p:txBody>
          <a:bodyPr>
            <a:normAutofit fontScale="90000"/>
          </a:bodyPr>
          <a:lstStyle/>
          <a:p>
            <a:r>
              <a:rPr lang="en-US" b="1" dirty="0" smtClean="0"/>
              <a:t>Assessment of Technology</a:t>
            </a:r>
            <a:br>
              <a:rPr lang="en-US" b="1" dirty="0" smtClean="0"/>
            </a:br>
            <a:r>
              <a:rPr lang="en-US" dirty="0" smtClean="0"/>
              <a:t>Prelab </a:t>
            </a:r>
            <a:r>
              <a:rPr lang="en-US" dirty="0"/>
              <a:t>Survey: Confidence in Running Distillation Experiment</a:t>
            </a:r>
          </a:p>
        </p:txBody>
      </p:sp>
      <p:graphicFrame>
        <p:nvGraphicFramePr>
          <p:cNvPr id="3" name="Object 3"/>
          <p:cNvGraphicFramePr>
            <a:graphicFrameLocks noChangeAspect="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98938115"/>
              </p:ext>
            </p:extLst>
          </p:nvPr>
        </p:nvGraphicFramePr>
        <p:xfrm>
          <a:off x="1737533" y="2804040"/>
          <a:ext cx="5361473" cy="3883156"/>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Box 4"/>
          <p:cNvSpPr txBox="1">
            <a:spLocks noChangeArrowheads="1"/>
          </p:cNvSpPr>
          <p:nvPr/>
        </p:nvSpPr>
        <p:spPr bwMode="auto">
          <a:xfrm>
            <a:off x="1235044" y="6345816"/>
            <a:ext cx="1717675" cy="4572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txBody>
          <a:bodyPr wrap="none">
            <a:spAutoFit/>
          </a:bodyPr>
          <a:lstStyle/>
          <a:p>
            <a:r>
              <a:rPr lang="en-US" dirty="0"/>
              <a:t>Mean = 5.0</a:t>
            </a:r>
          </a:p>
        </p:txBody>
      </p:sp>
      <p:sp>
        <p:nvSpPr>
          <p:cNvPr id="12" name="Text Box 5"/>
          <p:cNvSpPr txBox="1">
            <a:spLocks noChangeArrowheads="1"/>
          </p:cNvSpPr>
          <p:nvPr/>
        </p:nvSpPr>
        <p:spPr bwMode="auto">
          <a:xfrm>
            <a:off x="6435725" y="6345816"/>
            <a:ext cx="1717675" cy="4572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txBody>
          <a:bodyPr wrap="none">
            <a:spAutoFit/>
          </a:bodyPr>
          <a:lstStyle/>
          <a:p>
            <a:r>
              <a:rPr lang="en-US" dirty="0"/>
              <a:t>Mean = 7.6</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2240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chart seriesIdx="1" categoryIdx="-4" bldStep="series"/>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p:bldSub>
      </p:bldGraphic>
      <p:bldP spid="11" grpId="0"/>
      <p:bldP spid="12"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31392"/>
          </a:xfrm>
        </p:spPr>
        <p:txBody>
          <a:bodyPr>
            <a:normAutofit fontScale="90000"/>
          </a:bodyPr>
          <a:lstStyle/>
          <a:p>
            <a:pPr lvl="0"/>
            <a:r>
              <a:rPr lang="en-US" sz="4400" b="1" kern="1200" dirty="0" smtClean="0">
                <a:solidFill>
                  <a:srgbClr val="04617B"/>
                </a:solidFill>
                <a:latin typeface="+mj-lt"/>
                <a:ea typeface="+mj-ea"/>
                <a:cs typeface="+mj-cs"/>
              </a:rPr>
              <a:t>Tech-Assisted Lab Preparation:  </a:t>
            </a:r>
            <a:br>
              <a:rPr lang="en-US" sz="4400" b="1" kern="1200" dirty="0" smtClean="0">
                <a:solidFill>
                  <a:srgbClr val="04617B"/>
                </a:solidFill>
                <a:latin typeface="+mj-lt"/>
                <a:ea typeface="+mj-ea"/>
                <a:cs typeface="+mj-cs"/>
              </a:rPr>
            </a:br>
            <a:r>
              <a:rPr lang="en-US" sz="4400" kern="1200" dirty="0" smtClean="0">
                <a:solidFill>
                  <a:srgbClr val="04617B"/>
                </a:solidFill>
                <a:latin typeface="+mj-lt"/>
                <a:ea typeface="+mj-ea"/>
                <a:cs typeface="+mj-cs"/>
              </a:rPr>
              <a:t>Student comment</a:t>
            </a:r>
          </a:p>
        </p:txBody>
      </p:sp>
      <p:sp>
        <p:nvSpPr>
          <p:cNvPr id="3" name="Content Placeholder 2"/>
          <p:cNvSpPr>
            <a:spLocks noGrp="1"/>
          </p:cNvSpPr>
          <p:nvPr>
            <p:ph idx="1"/>
          </p:nvPr>
        </p:nvSpPr>
        <p:spPr>
          <a:xfrm>
            <a:off x="457199" y="2147050"/>
            <a:ext cx="8442381" cy="4385465"/>
          </a:xfrm>
        </p:spPr>
        <p:txBody>
          <a:bodyPr>
            <a:noAutofit/>
          </a:bodyPr>
          <a:lstStyle/>
          <a:p>
            <a:pPr marL="0" indent="0">
              <a:buNone/>
            </a:pPr>
            <a:r>
              <a:rPr lang="en-US" sz="3200" dirty="0" smtClean="0"/>
              <a:t>“</a:t>
            </a:r>
            <a:r>
              <a:rPr lang="en-US" sz="3200" dirty="0"/>
              <a:t>I have never before taken a lab course at this university where </a:t>
            </a:r>
            <a:r>
              <a:rPr lang="en-US" sz="3200" b="1" dirty="0"/>
              <a:t>so much help was provided </a:t>
            </a:r>
            <a:r>
              <a:rPr lang="en-US" sz="3200" dirty="0"/>
              <a:t>for preparing for the lab.  Between the</a:t>
            </a:r>
            <a:r>
              <a:rPr lang="en-US" sz="3200" dirty="0" smtClean="0"/>
              <a:t> Blackboard quizzes </a:t>
            </a:r>
            <a:r>
              <a:rPr lang="en-US" sz="3200" dirty="0"/>
              <a:t>and online tutorials I always felt I had enough preparation for the lab, and this helped me </a:t>
            </a:r>
            <a:r>
              <a:rPr lang="en-US" sz="3200" b="1" dirty="0"/>
              <a:t>perform better </a:t>
            </a:r>
            <a:r>
              <a:rPr lang="en-US" sz="3200" dirty="0"/>
              <a:t>and </a:t>
            </a:r>
            <a:r>
              <a:rPr lang="en-US" sz="3200" b="1" dirty="0"/>
              <a:t>understand </a:t>
            </a:r>
            <a:r>
              <a:rPr lang="en-US" sz="3200" dirty="0"/>
              <a:t>the actual experiment.” </a:t>
            </a:r>
            <a:r>
              <a:rPr lang="en-US" sz="3200" dirty="0" smtClean="0"/>
              <a:t> </a:t>
            </a:r>
            <a:br>
              <a:rPr lang="en-US" sz="3200" dirty="0" smtClean="0"/>
            </a:br>
            <a:r>
              <a:rPr lang="en-US" sz="3200" dirty="0" smtClean="0"/>
              <a:t>CHM </a:t>
            </a:r>
            <a:r>
              <a:rPr lang="en-US" sz="3200" dirty="0"/>
              <a:t>317L, Fall 2012</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06474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655BE"/>
      </a:hlink>
      <a:folHlink>
        <a:srgbClr val="003AB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1071</TotalTime>
  <Words>1698</Words>
  <Application>Microsoft Macintosh PowerPoint</Application>
  <PresentationFormat>On-screen Show (4:3)</PresentationFormat>
  <Paragraphs>156</Paragraphs>
  <Slides>24</Slides>
  <Notes>1</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Flow</vt:lpstr>
      <vt:lpstr>Technology-Infused Teaching for Engagement &amp; Student Success</vt:lpstr>
      <vt:lpstr>Deep, Sustained Learning  Comes from Building Relationships</vt:lpstr>
      <vt:lpstr>How can use of TECHNOLOGY promote learning?</vt:lpstr>
      <vt:lpstr>Skeptical Philosophy: I don't use technology for the sake of technology.  </vt:lpstr>
      <vt:lpstr>Technology for Lab Preparation</vt:lpstr>
      <vt:lpstr>Assessment of Technology Prelab Quiz: Overall Score</vt:lpstr>
      <vt:lpstr>Assessment of Technology Prelab Quiz: Sketch Distillation Apparatus</vt:lpstr>
      <vt:lpstr>Assessment of Technology Prelab Survey: Confidence in Running Distillation Experiment</vt:lpstr>
      <vt:lpstr>Tech-Assisted Lab Preparation:   Student comment</vt:lpstr>
      <vt:lpstr>Tech-Enabled Classroom Engagement</vt:lpstr>
      <vt:lpstr>Tech-Enabled Communication</vt:lpstr>
      <vt:lpstr>Teaching Innovation Inspired by  Faculty Learning Community (CPP FCPD)</vt:lpstr>
      <vt:lpstr>Nanotube Wiki</vt:lpstr>
      <vt:lpstr>Nanotube Wiki: Student Comment</vt:lpstr>
      <vt:lpstr>Tech-based teaching supplements to improve student success </vt:lpstr>
      <vt:lpstr>Making videos for the flipped classroom &amp; beyond</vt:lpstr>
      <vt:lpstr>Sharing your work </vt:lpstr>
      <vt:lpstr>Slide 18</vt:lpstr>
      <vt:lpstr>Making it Academic – SoTL Research </vt:lpstr>
      <vt:lpstr>Getting Buy-In and Support from Students, Faculty, Institution </vt:lpstr>
      <vt:lpstr>Variety in Teaching = Engaged Students</vt:lpstr>
      <vt:lpstr>Tapping into the Affective Domain </vt:lpstr>
      <vt:lpstr>Support &amp; Acknowledgments </vt:lpstr>
      <vt:lpstr>References  </vt:lpstr>
    </vt:vector>
  </TitlesOfParts>
  <Company>Cal Poly Pomona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Laurie Starkey</dc:creator>
  <cp:lastModifiedBy>Laurie Starkey</cp:lastModifiedBy>
  <cp:revision>301</cp:revision>
  <cp:lastPrinted>2017-03-16T00:35:07Z</cp:lastPrinted>
  <dcterms:created xsi:type="dcterms:W3CDTF">2017-03-16T22:56:12Z</dcterms:created>
  <dcterms:modified xsi:type="dcterms:W3CDTF">2017-03-16T23:00:08Z</dcterms:modified>
</cp:coreProperties>
</file>