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12" r:id="rId1"/>
  </p:sldMasterIdLst>
  <p:notesMasterIdLst>
    <p:notesMasterId r:id="rId27"/>
  </p:notesMasterIdLst>
  <p:sldIdLst>
    <p:sldId id="272" r:id="rId2"/>
    <p:sldId id="258" r:id="rId3"/>
    <p:sldId id="261" r:id="rId4"/>
    <p:sldId id="265" r:id="rId5"/>
    <p:sldId id="273" r:id="rId6"/>
    <p:sldId id="275" r:id="rId7"/>
    <p:sldId id="276" r:id="rId8"/>
    <p:sldId id="277" r:id="rId9"/>
    <p:sldId id="278" r:id="rId10"/>
    <p:sldId id="292" r:id="rId11"/>
    <p:sldId id="294" r:id="rId12"/>
    <p:sldId id="295" r:id="rId13"/>
    <p:sldId id="280" r:id="rId14"/>
    <p:sldId id="281" r:id="rId15"/>
    <p:sldId id="282" r:id="rId16"/>
    <p:sldId id="283" r:id="rId17"/>
    <p:sldId id="284" r:id="rId18"/>
    <p:sldId id="285" r:id="rId19"/>
    <p:sldId id="266" r:id="rId20"/>
    <p:sldId id="286" r:id="rId21"/>
    <p:sldId id="267" r:id="rId22"/>
    <p:sldId id="287" r:id="rId23"/>
    <p:sldId id="288" r:id="rId24"/>
    <p:sldId id="289" r:id="rId25"/>
    <p:sldId id="27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21"/>
    <p:restoredTop sz="83210" autoAdjust="0"/>
  </p:normalViewPr>
  <p:slideViewPr>
    <p:cSldViewPr snapToGrid="0" snapToObjects="1">
      <p:cViewPr varScale="1">
        <p:scale>
          <a:sx n="71" d="100"/>
          <a:sy n="71" d="100"/>
        </p:scale>
        <p:origin x="39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6" d="100"/>
        <a:sy n="19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003992887327104E-2"/>
          <c:y val="6.3712946384163929E-2"/>
          <c:w val="0.89610389610389596"/>
          <c:h val="0.722713864306784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Pre-tutorial</c:v>
                </c:pt>
              </c:strCache>
            </c:strRef>
          </c:tx>
          <c:spPr>
            <a:solidFill>
              <a:srgbClr val="00CCFF"/>
            </a:solidFill>
            <a:ln w="1083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Sheet1!$A$2:$A$12</c:f>
              <c:strCache>
                <c:ptCount val="11"/>
                <c:pt idx="0">
                  <c:v>blank (0)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accurate (10)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60</c:v>
                </c:pt>
                <c:pt idx="1">
                  <c:v>3</c:v>
                </c:pt>
                <c:pt idx="2">
                  <c:v>14</c:v>
                </c:pt>
                <c:pt idx="3">
                  <c:v>0</c:v>
                </c:pt>
                <c:pt idx="4">
                  <c:v>9</c:v>
                </c:pt>
                <c:pt idx="5">
                  <c:v>2</c:v>
                </c:pt>
                <c:pt idx="6">
                  <c:v>9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61-483D-ACAB-45C58F5CFE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Post-tutorial</c:v>
                </c:pt>
              </c:strCache>
            </c:strRef>
          </c:tx>
          <c:spPr>
            <a:solidFill>
              <a:srgbClr val="000090"/>
            </a:solidFill>
            <a:ln w="1083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Sheet1!$A$2:$A$12</c:f>
              <c:strCache>
                <c:ptCount val="11"/>
                <c:pt idx="0">
                  <c:v>blank (0)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accurate (10)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11</c:v>
                </c:pt>
                <c:pt idx="1">
                  <c:v>0</c:v>
                </c:pt>
                <c:pt idx="2">
                  <c:v>6</c:v>
                </c:pt>
                <c:pt idx="3">
                  <c:v>0</c:v>
                </c:pt>
                <c:pt idx="4">
                  <c:v>11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  <c:pt idx="8">
                  <c:v>14</c:v>
                </c:pt>
                <c:pt idx="9">
                  <c:v>0</c:v>
                </c:pt>
                <c:pt idx="10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61-483D-ACAB-45C58F5CFE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gapDepth val="0"/>
        <c:shape val="box"/>
        <c:axId val="540048392"/>
        <c:axId val="538738936"/>
        <c:axId val="0"/>
      </c:bar3DChart>
      <c:catAx>
        <c:axId val="540048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70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3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3873893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538738936"/>
        <c:scaling>
          <c:orientation val="minMax"/>
        </c:scaling>
        <c:delete val="0"/>
        <c:axPos val="l"/>
        <c:majorGridlines>
          <c:spPr>
            <a:ln w="2708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70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06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40048392"/>
        <c:crosses val="autoZero"/>
        <c:crossBetween val="between"/>
      </c:valAx>
      <c:spPr>
        <a:noFill/>
        <a:ln w="21661">
          <a:noFill/>
        </a:ln>
      </c:spPr>
    </c:plotArea>
    <c:legend>
      <c:legendPos val="b"/>
      <c:layout>
        <c:manualLayout>
          <c:xMode val="edge"/>
          <c:yMode val="edge"/>
          <c:x val="3.6660819476081914E-2"/>
          <c:y val="0.9053762972910242"/>
          <c:w val="0.83139270413160227"/>
          <c:h val="7.6696165191740398E-2"/>
        </c:manualLayout>
      </c:layout>
      <c:overlay val="0"/>
      <c:spPr>
        <a:noFill/>
        <a:ln w="21661">
          <a:noFill/>
        </a:ln>
      </c:spPr>
      <c:txPr>
        <a:bodyPr/>
        <a:lstStyle/>
        <a:p>
          <a:pPr>
            <a:defRPr sz="2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06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5757575757575801E-2"/>
          <c:y val="3.2448377581120902E-2"/>
          <c:w val="0.89610389610389596"/>
          <c:h val="0.702064896755162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Pre-tutorial</c:v>
                </c:pt>
              </c:strCache>
            </c:strRef>
          </c:tx>
          <c:spPr>
            <a:solidFill>
              <a:srgbClr val="00CCFF"/>
            </a:solidFill>
            <a:ln w="11068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Sheet1!$A$2:$A$12</c:f>
              <c:strCache>
                <c:ptCount val="11"/>
                <c:pt idx="0">
                  <c:v>not confident (0)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very confident (10)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</c:v>
                </c:pt>
                <c:pt idx="1">
                  <c:v>8</c:v>
                </c:pt>
                <c:pt idx="2">
                  <c:v>2</c:v>
                </c:pt>
                <c:pt idx="3">
                  <c:v>4</c:v>
                </c:pt>
                <c:pt idx="4">
                  <c:v>2</c:v>
                </c:pt>
                <c:pt idx="5">
                  <c:v>14</c:v>
                </c:pt>
                <c:pt idx="6">
                  <c:v>6</c:v>
                </c:pt>
                <c:pt idx="7">
                  <c:v>9</c:v>
                </c:pt>
                <c:pt idx="8">
                  <c:v>4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A1-4C0E-BE3E-58BE483E5C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Post-tutorial</c:v>
                </c:pt>
              </c:strCache>
            </c:strRef>
          </c:tx>
          <c:spPr>
            <a:solidFill>
              <a:srgbClr val="000090"/>
            </a:solidFill>
            <a:ln w="11068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Sheet1!$A$2:$A$12</c:f>
              <c:strCache>
                <c:ptCount val="11"/>
                <c:pt idx="0">
                  <c:v>not confident (0)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very confident (10)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6</c:v>
                </c:pt>
                <c:pt idx="8">
                  <c:v>9</c:v>
                </c:pt>
                <c:pt idx="9">
                  <c:v>8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A1-4C0E-BE3E-58BE483E5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gapDepth val="0"/>
        <c:shape val="box"/>
        <c:axId val="591642648"/>
        <c:axId val="591646216"/>
        <c:axId val="0"/>
      </c:bar3DChart>
      <c:catAx>
        <c:axId val="591642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76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164621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591646216"/>
        <c:scaling>
          <c:orientation val="minMax"/>
        </c:scaling>
        <c:delete val="0"/>
        <c:axPos val="l"/>
        <c:majorGridlines>
          <c:spPr>
            <a:ln w="2767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76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43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1642648"/>
        <c:crosses val="autoZero"/>
        <c:crossBetween val="between"/>
      </c:valAx>
      <c:spPr>
        <a:noFill/>
        <a:ln w="22137">
          <a:noFill/>
        </a:ln>
      </c:spPr>
    </c:plotArea>
    <c:legend>
      <c:legendPos val="r"/>
      <c:layout>
        <c:manualLayout>
          <c:xMode val="edge"/>
          <c:yMode val="edge"/>
          <c:x val="0.12670648248960251"/>
          <c:y val="0.87315634218289095"/>
          <c:w val="0.76095503300565004"/>
          <c:h val="8.8495575221238895E-2"/>
        </c:manualLayout>
      </c:layout>
      <c:overlay val="0"/>
      <c:spPr>
        <a:noFill/>
        <a:ln w="22137">
          <a:noFill/>
        </a:ln>
      </c:spPr>
      <c:txPr>
        <a:bodyPr/>
        <a:lstStyle/>
        <a:p>
          <a:pPr>
            <a:defRPr sz="20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43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126BB-5DB1-7740-B7E2-6D584187601F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4F707-D0F9-CC4D-BC24-D90835D71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51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4F707-D0F9-CC4D-BC24-D90835D71F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2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0" y="6375744"/>
            <a:ext cx="1096292" cy="229289"/>
          </a:xfrm>
          <a:prstGeom prst="rect">
            <a:avLst/>
          </a:prstGeom>
        </p:spPr>
      </p:pic>
      <p:sp>
        <p:nvSpPr>
          <p:cNvPr id="18" name="Freeform 17"/>
          <p:cNvSpPr>
            <a:spLocks noChangeArrowheads="1"/>
          </p:cNvSpPr>
          <p:nvPr userDrawn="1"/>
        </p:nvSpPr>
        <p:spPr bwMode="auto">
          <a:xfrm rot="10293731">
            <a:off x="2191626" y="5143151"/>
            <a:ext cx="2715244" cy="5437340"/>
          </a:xfrm>
          <a:custGeom>
            <a:avLst/>
            <a:gdLst>
              <a:gd name="T0" fmla="*/ 10484 w 10485"/>
              <a:gd name="T1" fmla="*/ 10372 h 21000"/>
              <a:gd name="T2" fmla="*/ 10484 w 10485"/>
              <a:gd name="T3" fmla="*/ 10372 h 21000"/>
              <a:gd name="T4" fmla="*/ 7396 w 10485"/>
              <a:gd name="T5" fmla="*/ 3033 h 21000"/>
              <a:gd name="T6" fmla="*/ 85 w 10485"/>
              <a:gd name="T7" fmla="*/ 0 h 21000"/>
              <a:gd name="T8" fmla="*/ 28 w 10485"/>
              <a:gd name="T9" fmla="*/ 0 h 21000"/>
              <a:gd name="T10" fmla="*/ 0 w 10485"/>
              <a:gd name="T11" fmla="*/ 56 h 21000"/>
              <a:gd name="T12" fmla="*/ 28 w 10485"/>
              <a:gd name="T13" fmla="*/ 85 h 21000"/>
              <a:gd name="T14" fmla="*/ 28 w 10485"/>
              <a:gd name="T15" fmla="*/ 85 h 21000"/>
              <a:gd name="T16" fmla="*/ 85 w 10485"/>
              <a:gd name="T17" fmla="*/ 85 h 21000"/>
              <a:gd name="T18" fmla="*/ 7339 w 10485"/>
              <a:gd name="T19" fmla="*/ 3089 h 21000"/>
              <a:gd name="T20" fmla="*/ 10400 w 10485"/>
              <a:gd name="T21" fmla="*/ 10372 h 21000"/>
              <a:gd name="T22" fmla="*/ 7396 w 10485"/>
              <a:gd name="T23" fmla="*/ 17712 h 21000"/>
              <a:gd name="T24" fmla="*/ 141 w 10485"/>
              <a:gd name="T25" fmla="*/ 20744 h 21000"/>
              <a:gd name="T26" fmla="*/ 255 w 10485"/>
              <a:gd name="T27" fmla="*/ 20659 h 21000"/>
              <a:gd name="T28" fmla="*/ 255 w 10485"/>
              <a:gd name="T29" fmla="*/ 20603 h 21000"/>
              <a:gd name="T30" fmla="*/ 199 w 10485"/>
              <a:gd name="T31" fmla="*/ 20603 h 21000"/>
              <a:gd name="T32" fmla="*/ 28 w 10485"/>
              <a:gd name="T33" fmla="*/ 20772 h 21000"/>
              <a:gd name="T34" fmla="*/ 0 w 10485"/>
              <a:gd name="T35" fmla="*/ 20800 h 21000"/>
              <a:gd name="T36" fmla="*/ 28 w 10485"/>
              <a:gd name="T37" fmla="*/ 20830 h 21000"/>
              <a:gd name="T38" fmla="*/ 199 w 10485"/>
              <a:gd name="T39" fmla="*/ 20999 h 21000"/>
              <a:gd name="T40" fmla="*/ 227 w 10485"/>
              <a:gd name="T41" fmla="*/ 20999 h 21000"/>
              <a:gd name="T42" fmla="*/ 255 w 10485"/>
              <a:gd name="T43" fmla="*/ 20999 h 21000"/>
              <a:gd name="T44" fmla="*/ 255 w 10485"/>
              <a:gd name="T45" fmla="*/ 20942 h 21000"/>
              <a:gd name="T46" fmla="*/ 141 w 10485"/>
              <a:gd name="T47" fmla="*/ 20830 h 21000"/>
              <a:gd name="T48" fmla="*/ 7453 w 10485"/>
              <a:gd name="T49" fmla="*/ 17769 h 21000"/>
              <a:gd name="T50" fmla="*/ 10484 w 10485"/>
              <a:gd name="T51" fmla="*/ 10372 h 2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485" h="21000">
                <a:moveTo>
                  <a:pt x="10484" y="10372"/>
                </a:moveTo>
                <a:lnTo>
                  <a:pt x="10484" y="10372"/>
                </a:lnTo>
                <a:cubicBezTo>
                  <a:pt x="10484" y="7595"/>
                  <a:pt x="9380" y="4988"/>
                  <a:pt x="7396" y="3033"/>
                </a:cubicBezTo>
                <a:cubicBezTo>
                  <a:pt x="5441" y="1076"/>
                  <a:pt x="2834" y="0"/>
                  <a:pt x="85" y="0"/>
                </a:cubicBezTo>
                <a:cubicBezTo>
                  <a:pt x="56" y="0"/>
                  <a:pt x="56" y="0"/>
                  <a:pt x="28" y="0"/>
                </a:cubicBezTo>
                <a:cubicBezTo>
                  <a:pt x="0" y="28"/>
                  <a:pt x="0" y="28"/>
                  <a:pt x="0" y="56"/>
                </a:cubicBezTo>
                <a:cubicBezTo>
                  <a:pt x="0" y="85"/>
                  <a:pt x="0" y="85"/>
                  <a:pt x="28" y="85"/>
                </a:cubicBezTo>
                <a:lnTo>
                  <a:pt x="28" y="85"/>
                </a:lnTo>
                <a:cubicBezTo>
                  <a:pt x="56" y="85"/>
                  <a:pt x="56" y="85"/>
                  <a:pt x="85" y="85"/>
                </a:cubicBezTo>
                <a:cubicBezTo>
                  <a:pt x="2806" y="85"/>
                  <a:pt x="5413" y="1162"/>
                  <a:pt x="7339" y="3089"/>
                </a:cubicBezTo>
                <a:cubicBezTo>
                  <a:pt x="9294" y="5044"/>
                  <a:pt x="10400" y="7623"/>
                  <a:pt x="10400" y="10372"/>
                </a:cubicBezTo>
                <a:cubicBezTo>
                  <a:pt x="10428" y="13149"/>
                  <a:pt x="9351" y="15757"/>
                  <a:pt x="7396" y="17712"/>
                </a:cubicBezTo>
                <a:cubicBezTo>
                  <a:pt x="5469" y="19667"/>
                  <a:pt x="2890" y="20744"/>
                  <a:pt x="141" y="20744"/>
                </a:cubicBezTo>
                <a:cubicBezTo>
                  <a:pt x="255" y="20659"/>
                  <a:pt x="255" y="20659"/>
                  <a:pt x="255" y="20659"/>
                </a:cubicBezTo>
                <a:cubicBezTo>
                  <a:pt x="255" y="20631"/>
                  <a:pt x="255" y="20603"/>
                  <a:pt x="255" y="20603"/>
                </a:cubicBezTo>
                <a:cubicBezTo>
                  <a:pt x="227" y="20574"/>
                  <a:pt x="199" y="20574"/>
                  <a:pt x="199" y="20603"/>
                </a:cubicBezTo>
                <a:cubicBezTo>
                  <a:pt x="28" y="20772"/>
                  <a:pt x="28" y="20772"/>
                  <a:pt x="28" y="20772"/>
                </a:cubicBezTo>
                <a:cubicBezTo>
                  <a:pt x="0" y="20772"/>
                  <a:pt x="0" y="20800"/>
                  <a:pt x="0" y="20800"/>
                </a:cubicBezTo>
                <a:cubicBezTo>
                  <a:pt x="0" y="20800"/>
                  <a:pt x="0" y="20830"/>
                  <a:pt x="28" y="20830"/>
                </a:cubicBezTo>
                <a:cubicBezTo>
                  <a:pt x="199" y="20999"/>
                  <a:pt x="199" y="20999"/>
                  <a:pt x="199" y="20999"/>
                </a:cubicBezTo>
                <a:cubicBezTo>
                  <a:pt x="199" y="20999"/>
                  <a:pt x="199" y="20999"/>
                  <a:pt x="227" y="20999"/>
                </a:cubicBezTo>
                <a:lnTo>
                  <a:pt x="255" y="20999"/>
                </a:lnTo>
                <a:cubicBezTo>
                  <a:pt x="255" y="20971"/>
                  <a:pt x="255" y="20971"/>
                  <a:pt x="255" y="20942"/>
                </a:cubicBezTo>
                <a:cubicBezTo>
                  <a:pt x="141" y="20830"/>
                  <a:pt x="141" y="20830"/>
                  <a:pt x="141" y="20830"/>
                </a:cubicBezTo>
                <a:cubicBezTo>
                  <a:pt x="2919" y="20830"/>
                  <a:pt x="5526" y="19724"/>
                  <a:pt x="7453" y="17769"/>
                </a:cubicBezTo>
                <a:cubicBezTo>
                  <a:pt x="9436" y="15785"/>
                  <a:pt x="10484" y="13177"/>
                  <a:pt x="10484" y="10372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8"/>
          <p:cNvSpPr/>
          <p:nvPr userDrawn="1"/>
        </p:nvSpPr>
        <p:spPr>
          <a:xfrm>
            <a:off x="-296776" y="5161041"/>
            <a:ext cx="3200400" cy="3200400"/>
          </a:xfrm>
          <a:prstGeom prst="ellipse">
            <a:avLst/>
          </a:prstGeom>
          <a:noFill/>
          <a:ln w="152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19233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6000" spc="-150">
                <a:solidFill>
                  <a:schemeClr val="bg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</a:lstStyle>
          <a:p>
            <a:r>
              <a:rPr lang="en-US" dirty="0"/>
              <a:t>Deck Title Option 1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322638"/>
            <a:ext cx="9144000" cy="4746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800" b="1" i="0" baseline="0">
                <a:solidFill>
                  <a:schemeClr val="accent4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style line 1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97300"/>
            <a:ext cx="9144000" cy="84613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0" i="0" baseline="0">
                <a:solidFill>
                  <a:schemeClr val="bg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2000" b="0" i="0" dirty="0">
                <a:latin typeface="Open Sans" charset="0"/>
                <a:ea typeface="Open Sans" charset="0"/>
                <a:cs typeface="Open Sans" charset="0"/>
              </a:rPr>
              <a:t>Subtext style line 2</a:t>
            </a:r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Media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14400" y="482600"/>
            <a:ext cx="0" cy="27432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1193801"/>
            <a:ext cx="4658627" cy="1473200"/>
          </a:xfrm>
          <a:prstGeom prst="rect">
            <a:avLst/>
          </a:prstGeom>
        </p:spPr>
        <p:txBody>
          <a:bodyPr wrap="square" lIns="182880" rIns="182880" anchor="b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="0" i="0" spc="-150" baseline="0">
                <a:solidFill>
                  <a:schemeClr val="accent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Medium media with text slide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23544" y="457200"/>
            <a:ext cx="4994656" cy="338328"/>
          </a:xfrm>
          <a:prstGeom prst="rect">
            <a:avLst/>
          </a:prstGeom>
        </p:spPr>
        <p:txBody>
          <a:bodyPr lIns="182880" rIns="182880" anchor="ctr" anchorCtr="0"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Section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882900"/>
            <a:ext cx="4658627" cy="2933700"/>
          </a:xfrm>
          <a:prstGeom prst="rect">
            <a:avLst/>
          </a:prstGeom>
        </p:spPr>
        <p:txBody>
          <a:bodyPr lIns="182880" rIns="182880">
            <a:normAutofit/>
          </a:bodyPr>
          <a:lstStyle>
            <a:lvl1pPr marL="0" indent="0">
              <a:lnSpc>
                <a:spcPct val="140000"/>
              </a:lnSpc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quam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pharetra.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Integer et dictum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et libero gravida,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</a:t>
            </a:r>
            <a:endParaRPr lang="en-US" b="0" i="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56960" y="256033"/>
            <a:ext cx="6035040" cy="557784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/>
              <a:t>Click an icon below to add media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edia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14400" y="482600"/>
            <a:ext cx="0" cy="27432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1" y="1193801"/>
            <a:ext cx="3657600" cy="1473200"/>
          </a:xfrm>
          <a:prstGeom prst="rect">
            <a:avLst/>
          </a:prstGeom>
        </p:spPr>
        <p:txBody>
          <a:bodyPr wrap="square" lIns="182880" rIns="182880" anchor="b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="0" i="0" spc="-150" baseline="0">
                <a:solidFill>
                  <a:schemeClr val="accent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Large media with text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23544" y="457200"/>
            <a:ext cx="3940556" cy="338328"/>
          </a:xfrm>
          <a:prstGeom prst="rect">
            <a:avLst/>
          </a:prstGeom>
        </p:spPr>
        <p:txBody>
          <a:bodyPr lIns="182880" rIns="182880" anchor="ctr" anchorCtr="0"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Section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882900"/>
            <a:ext cx="3657601" cy="2933700"/>
          </a:xfrm>
          <a:prstGeom prst="rect">
            <a:avLst/>
          </a:prstGeom>
        </p:spPr>
        <p:txBody>
          <a:bodyPr lIns="182880" rIns="182880">
            <a:normAutofit/>
          </a:bodyPr>
          <a:lstStyle>
            <a:lvl1pPr marL="0" indent="0">
              <a:lnSpc>
                <a:spcPct val="140000"/>
              </a:lnSpc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quam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pharetra.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</a:t>
            </a:r>
            <a:endParaRPr lang="en-US" b="0" i="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105400" y="256033"/>
            <a:ext cx="7086600" cy="557784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/>
              <a:t>Click an icon below to add media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Media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14400" y="482600"/>
            <a:ext cx="0" cy="27432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23544" y="457200"/>
            <a:ext cx="9756648" cy="338328"/>
          </a:xfrm>
          <a:prstGeom prst="rect">
            <a:avLst/>
          </a:prstGeom>
        </p:spPr>
        <p:txBody>
          <a:bodyPr lIns="182880" rIns="182880" anchor="ctr" anchorCtr="0"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Section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914400" y="2871216"/>
            <a:ext cx="10439400" cy="2962656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/>
              <a:t>Click an icon below to add media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1115568"/>
            <a:ext cx="9821682" cy="1513332"/>
          </a:xfrm>
          <a:prstGeom prst="rect">
            <a:avLst/>
          </a:prstGeom>
        </p:spPr>
        <p:txBody>
          <a:bodyPr wrap="square" lIns="182880" rIns="182880" anchor="b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="0" i="0" spc="-150" baseline="0">
                <a:solidFill>
                  <a:schemeClr val="accent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Large headline with media placeholder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10736082" y="-1485523"/>
            <a:ext cx="3200400" cy="3200400"/>
          </a:xfrm>
          <a:prstGeom prst="ellipse">
            <a:avLst/>
          </a:prstGeom>
          <a:noFill/>
          <a:ln w="1238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14400" y="482600"/>
            <a:ext cx="0" cy="27432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23544" y="457200"/>
            <a:ext cx="9756648" cy="338328"/>
          </a:xfrm>
          <a:prstGeom prst="rect">
            <a:avLst/>
          </a:prstGeom>
        </p:spPr>
        <p:txBody>
          <a:bodyPr lIns="182880" rIns="182880" anchor="ctr" anchorCtr="0"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Section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914400" y="1193801"/>
            <a:ext cx="10439400" cy="464007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/>
              <a:t>Click an icon below to add media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0736082" y="-1485523"/>
            <a:ext cx="3200400" cy="3200400"/>
          </a:xfrm>
          <a:prstGeom prst="ellipse">
            <a:avLst/>
          </a:prstGeom>
          <a:noFill/>
          <a:ln w="1238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10736082" y="-1485523"/>
            <a:ext cx="3200400" cy="3200400"/>
          </a:xfrm>
          <a:prstGeom prst="ellipse">
            <a:avLst/>
          </a:prstGeom>
          <a:noFill/>
          <a:ln w="1238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14400" y="482600"/>
            <a:ext cx="0" cy="27432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1115568"/>
            <a:ext cx="9821682" cy="4701032"/>
          </a:xfrm>
          <a:prstGeom prst="rect">
            <a:avLst/>
          </a:prstGeom>
        </p:spPr>
        <p:txBody>
          <a:bodyPr lIns="182880" rIns="182880" anchor="ctr" anchorCtr="0">
            <a:normAutofit/>
          </a:bodyPr>
          <a:lstStyle>
            <a:lvl1pPr marL="342900" indent="-342900">
              <a:lnSpc>
                <a:spcPct val="200000"/>
              </a:lnSpc>
              <a:buFont typeface="Arial" charset="0"/>
              <a:buChar char="•"/>
              <a:defRPr sz="2400" b="0" i="0" baseline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b="0" i="0" dirty="0">
                <a:latin typeface="Open Sans" charset="0"/>
                <a:ea typeface="Open Sans" charset="0"/>
                <a:cs typeface="Open Sans" charset="0"/>
              </a:rPr>
              <a:t>Summary Slide</a:t>
            </a:r>
          </a:p>
          <a:p>
            <a:r>
              <a:rPr lang="en-US" b="0" i="0" dirty="0">
                <a:latin typeface="Open Sans" charset="0"/>
                <a:ea typeface="Open Sans" charset="0"/>
                <a:cs typeface="Open Sans" charset="0"/>
              </a:rPr>
              <a:t>Used to contain bulleted statements</a:t>
            </a:r>
          </a:p>
          <a:p>
            <a:r>
              <a:rPr lang="en-US" b="0" i="0" dirty="0">
                <a:latin typeface="Open Sans" charset="0"/>
                <a:ea typeface="Open Sans" charset="0"/>
                <a:cs typeface="Open Sans" charset="0"/>
              </a:rPr>
              <a:t>Outline the main points</a:t>
            </a:r>
          </a:p>
          <a:p>
            <a:r>
              <a:rPr lang="en-US" b="0" i="0" dirty="0">
                <a:latin typeface="Open Sans" charset="0"/>
                <a:ea typeface="Open Sans" charset="0"/>
                <a:cs typeface="Open Sans" charset="0"/>
              </a:rPr>
              <a:t>And takeaways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23544" y="457200"/>
            <a:ext cx="9756648" cy="338328"/>
          </a:xfrm>
          <a:prstGeom prst="rect">
            <a:avLst/>
          </a:prstGeom>
        </p:spPr>
        <p:txBody>
          <a:bodyPr lIns="182880" rIns="182880" anchor="ctr" anchorCtr="0"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Section Title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1722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399" y="1069769"/>
            <a:ext cx="5704573" cy="268943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4000" spc="-150">
                <a:solidFill>
                  <a:schemeClr val="bg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</a:lstStyle>
          <a:p>
            <a:r>
              <a:rPr lang="en-US"/>
              <a:t>Thank you message.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39000" y="1069975"/>
            <a:ext cx="4038600" cy="4630738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2800" b="0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400" b="0" i="0" spc="0" dirty="0">
                <a:latin typeface="Open Sans" charset="0"/>
                <a:ea typeface="Open Sans" charset="0"/>
                <a:cs typeface="Open Sans" charset="0"/>
              </a:rPr>
              <a:t>Contact:</a:t>
            </a:r>
          </a:p>
          <a:p>
            <a:pPr>
              <a:lnSpc>
                <a:spcPct val="120000"/>
              </a:lnSpc>
            </a:pPr>
            <a:r>
              <a:rPr lang="en-US" sz="2400" b="0" i="0" spc="0" dirty="0" err="1">
                <a:latin typeface="Open Sans" charset="0"/>
                <a:ea typeface="Open Sans" charset="0"/>
                <a:cs typeface="Open Sans" charset="0"/>
              </a:rPr>
              <a:t>abc@wiley.com</a:t>
            </a:r>
            <a:endParaRPr lang="en-US" sz="2400" b="0" i="0" spc="0" dirty="0"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ct val="120000"/>
              </a:lnSpc>
            </a:pPr>
            <a:r>
              <a:rPr lang="en-US" sz="2400" b="0" i="0" spc="0" dirty="0">
                <a:latin typeface="Open Sans" charset="0"/>
                <a:ea typeface="Open Sans" charset="0"/>
                <a:cs typeface="Open Sans" charset="0"/>
              </a:rPr>
              <a:t>123-456-7890</a:t>
            </a:r>
            <a:endParaRPr lang="en-US" sz="2400" b="0" i="0" spc="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96776" y="4572000"/>
            <a:ext cx="4907659" cy="3200855"/>
            <a:chOff x="-296776" y="4560157"/>
            <a:chExt cx="4907659" cy="3200855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-296776" y="4560157"/>
              <a:ext cx="3211788" cy="3200855"/>
              <a:chOff x="-296776" y="4534525"/>
              <a:chExt cx="3211788" cy="3200855"/>
            </a:xfrm>
          </p:grpSpPr>
          <p:sp>
            <p:nvSpPr>
              <p:cNvPr id="18" name="Arc 17"/>
              <p:cNvSpPr/>
              <p:nvPr userDrawn="1"/>
            </p:nvSpPr>
            <p:spPr>
              <a:xfrm>
                <a:off x="-296776" y="4534525"/>
                <a:ext cx="3200400" cy="3200400"/>
              </a:xfrm>
              <a:prstGeom prst="arc">
                <a:avLst/>
              </a:prstGeom>
              <a:noFill/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Arc 19"/>
              <p:cNvSpPr/>
              <p:nvPr userDrawn="1"/>
            </p:nvSpPr>
            <p:spPr>
              <a:xfrm flipH="1">
                <a:off x="-285388" y="4534980"/>
                <a:ext cx="3200400" cy="3200400"/>
              </a:xfrm>
              <a:prstGeom prst="arc">
                <a:avLst/>
              </a:prstGeom>
              <a:noFill/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Freeform 14"/>
            <p:cNvSpPr>
              <a:spLocks noChangeArrowheads="1"/>
            </p:cNvSpPr>
            <p:nvPr userDrawn="1"/>
          </p:nvSpPr>
          <p:spPr bwMode="auto">
            <a:xfrm rot="10293731">
              <a:off x="2237733" y="4574296"/>
              <a:ext cx="2373150" cy="1427785"/>
            </a:xfrm>
            <a:custGeom>
              <a:avLst/>
              <a:gdLst>
                <a:gd name="connsiteX0" fmla="*/ 51534 w 2373150"/>
                <a:gd name="connsiteY0" fmla="*/ 1427785 h 1427785"/>
                <a:gd name="connsiteX1" fmla="*/ 7251 w 2373150"/>
                <a:gd name="connsiteY1" fmla="*/ 1384028 h 1427785"/>
                <a:gd name="connsiteX2" fmla="*/ 0 w 2373150"/>
                <a:gd name="connsiteY2" fmla="*/ 1376261 h 1427785"/>
                <a:gd name="connsiteX3" fmla="*/ 7251 w 2373150"/>
                <a:gd name="connsiteY3" fmla="*/ 1369010 h 1427785"/>
                <a:gd name="connsiteX4" fmla="*/ 51534 w 2373150"/>
                <a:gd name="connsiteY4" fmla="*/ 1325253 h 1427785"/>
                <a:gd name="connsiteX5" fmla="*/ 66036 w 2373150"/>
                <a:gd name="connsiteY5" fmla="*/ 1325253 h 1427785"/>
                <a:gd name="connsiteX6" fmla="*/ 66036 w 2373150"/>
                <a:gd name="connsiteY6" fmla="*/ 1339752 h 1427785"/>
                <a:gd name="connsiteX7" fmla="*/ 36514 w 2373150"/>
                <a:gd name="connsiteY7" fmla="*/ 1361760 h 1427785"/>
                <a:gd name="connsiteX8" fmla="*/ 1915302 w 2373150"/>
                <a:gd name="connsiteY8" fmla="*/ 576712 h 1427785"/>
                <a:gd name="connsiteX9" fmla="*/ 2251458 w 2373150"/>
                <a:gd name="connsiteY9" fmla="*/ 167325 h 1427785"/>
                <a:gd name="connsiteX10" fmla="*/ 2351484 w 2373150"/>
                <a:gd name="connsiteY10" fmla="*/ 0 h 1427785"/>
                <a:gd name="connsiteX11" fmla="*/ 2373150 w 2373150"/>
                <a:gd name="connsiteY11" fmla="*/ 3214 h 1427785"/>
                <a:gd name="connsiteX12" fmla="*/ 2269351 w 2373150"/>
                <a:gd name="connsiteY12" fmla="*/ 177630 h 1427785"/>
                <a:gd name="connsiteX13" fmla="*/ 1930063 w 2373150"/>
                <a:gd name="connsiteY13" fmla="*/ 591471 h 1427785"/>
                <a:gd name="connsiteX14" fmla="*/ 36514 w 2373150"/>
                <a:gd name="connsiteY14" fmla="*/ 1384028 h 1427785"/>
                <a:gd name="connsiteX15" fmla="*/ 66035 w 2373150"/>
                <a:gd name="connsiteY15" fmla="*/ 1413027 h 1427785"/>
                <a:gd name="connsiteX16" fmla="*/ 66036 w 2373150"/>
                <a:gd name="connsiteY16" fmla="*/ 1427785 h 1427785"/>
                <a:gd name="connsiteX17" fmla="*/ 58785 w 2373150"/>
                <a:gd name="connsiteY17" fmla="*/ 1427785 h 1427785"/>
                <a:gd name="connsiteX18" fmla="*/ 51534 w 2373150"/>
                <a:gd name="connsiteY18" fmla="*/ 1427785 h 142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73150" h="1427785">
                  <a:moveTo>
                    <a:pt x="51534" y="1427785"/>
                  </a:moveTo>
                  <a:cubicBezTo>
                    <a:pt x="51534" y="1427785"/>
                    <a:pt x="51534" y="1427785"/>
                    <a:pt x="7251" y="1384028"/>
                  </a:cubicBezTo>
                  <a:cubicBezTo>
                    <a:pt x="0" y="1384028"/>
                    <a:pt x="0" y="1376261"/>
                    <a:pt x="0" y="1376261"/>
                  </a:cubicBezTo>
                  <a:cubicBezTo>
                    <a:pt x="0" y="1376261"/>
                    <a:pt x="0" y="1369010"/>
                    <a:pt x="7251" y="1369010"/>
                  </a:cubicBezTo>
                  <a:cubicBezTo>
                    <a:pt x="7251" y="1369010"/>
                    <a:pt x="7251" y="1369010"/>
                    <a:pt x="51534" y="1325253"/>
                  </a:cubicBezTo>
                  <a:cubicBezTo>
                    <a:pt x="51534" y="1317744"/>
                    <a:pt x="58785" y="1317744"/>
                    <a:pt x="66036" y="1325253"/>
                  </a:cubicBezTo>
                  <a:cubicBezTo>
                    <a:pt x="66036" y="1325253"/>
                    <a:pt x="66036" y="1332502"/>
                    <a:pt x="66036" y="1339752"/>
                  </a:cubicBezTo>
                  <a:cubicBezTo>
                    <a:pt x="66036" y="1339752"/>
                    <a:pt x="66036" y="1339752"/>
                    <a:pt x="36514" y="1361760"/>
                  </a:cubicBezTo>
                  <a:cubicBezTo>
                    <a:pt x="748408" y="1361760"/>
                    <a:pt x="1416277" y="1082903"/>
                    <a:pt x="1915302" y="576712"/>
                  </a:cubicBezTo>
                  <a:cubicBezTo>
                    <a:pt x="2041871" y="450165"/>
                    <a:pt x="2154229" y="313050"/>
                    <a:pt x="2251458" y="167325"/>
                  </a:cubicBezTo>
                  <a:lnTo>
                    <a:pt x="2351484" y="0"/>
                  </a:lnTo>
                  <a:lnTo>
                    <a:pt x="2373150" y="3214"/>
                  </a:lnTo>
                  <a:lnTo>
                    <a:pt x="2269351" y="177630"/>
                  </a:lnTo>
                  <a:cubicBezTo>
                    <a:pt x="2171693" y="324523"/>
                    <a:pt x="2058445" y="463046"/>
                    <a:pt x="1930063" y="591471"/>
                  </a:cubicBezTo>
                  <a:cubicBezTo>
                    <a:pt x="1431038" y="1097661"/>
                    <a:pt x="755917" y="1384028"/>
                    <a:pt x="36514" y="1384028"/>
                  </a:cubicBezTo>
                  <a:cubicBezTo>
                    <a:pt x="36514" y="1384028"/>
                    <a:pt x="36514" y="1384028"/>
                    <a:pt x="66035" y="1413027"/>
                  </a:cubicBezTo>
                  <a:cubicBezTo>
                    <a:pt x="66036" y="1420536"/>
                    <a:pt x="66036" y="1420536"/>
                    <a:pt x="66036" y="1427785"/>
                  </a:cubicBezTo>
                  <a:lnTo>
                    <a:pt x="58785" y="1427785"/>
                  </a:lnTo>
                  <a:cubicBezTo>
                    <a:pt x="51534" y="1427785"/>
                    <a:pt x="51534" y="1427785"/>
                    <a:pt x="51534" y="14277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</p:grp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 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>
            <a:spLocks noChangeArrowheads="1"/>
          </p:cNvSpPr>
          <p:nvPr userDrawn="1"/>
        </p:nvSpPr>
        <p:spPr bwMode="auto">
          <a:xfrm rot="10293731">
            <a:off x="2191626" y="5143151"/>
            <a:ext cx="2715244" cy="5437340"/>
          </a:xfrm>
          <a:custGeom>
            <a:avLst/>
            <a:gdLst>
              <a:gd name="T0" fmla="*/ 10484 w 10485"/>
              <a:gd name="T1" fmla="*/ 10372 h 21000"/>
              <a:gd name="T2" fmla="*/ 10484 w 10485"/>
              <a:gd name="T3" fmla="*/ 10372 h 21000"/>
              <a:gd name="T4" fmla="*/ 7396 w 10485"/>
              <a:gd name="T5" fmla="*/ 3033 h 21000"/>
              <a:gd name="T6" fmla="*/ 85 w 10485"/>
              <a:gd name="T7" fmla="*/ 0 h 21000"/>
              <a:gd name="T8" fmla="*/ 28 w 10485"/>
              <a:gd name="T9" fmla="*/ 0 h 21000"/>
              <a:gd name="T10" fmla="*/ 0 w 10485"/>
              <a:gd name="T11" fmla="*/ 56 h 21000"/>
              <a:gd name="T12" fmla="*/ 28 w 10485"/>
              <a:gd name="T13" fmla="*/ 85 h 21000"/>
              <a:gd name="T14" fmla="*/ 28 w 10485"/>
              <a:gd name="T15" fmla="*/ 85 h 21000"/>
              <a:gd name="T16" fmla="*/ 85 w 10485"/>
              <a:gd name="T17" fmla="*/ 85 h 21000"/>
              <a:gd name="T18" fmla="*/ 7339 w 10485"/>
              <a:gd name="T19" fmla="*/ 3089 h 21000"/>
              <a:gd name="T20" fmla="*/ 10400 w 10485"/>
              <a:gd name="T21" fmla="*/ 10372 h 21000"/>
              <a:gd name="T22" fmla="*/ 7396 w 10485"/>
              <a:gd name="T23" fmla="*/ 17712 h 21000"/>
              <a:gd name="T24" fmla="*/ 141 w 10485"/>
              <a:gd name="T25" fmla="*/ 20744 h 21000"/>
              <a:gd name="T26" fmla="*/ 255 w 10485"/>
              <a:gd name="T27" fmla="*/ 20659 h 21000"/>
              <a:gd name="T28" fmla="*/ 255 w 10485"/>
              <a:gd name="T29" fmla="*/ 20603 h 21000"/>
              <a:gd name="T30" fmla="*/ 199 w 10485"/>
              <a:gd name="T31" fmla="*/ 20603 h 21000"/>
              <a:gd name="T32" fmla="*/ 28 w 10485"/>
              <a:gd name="T33" fmla="*/ 20772 h 21000"/>
              <a:gd name="T34" fmla="*/ 0 w 10485"/>
              <a:gd name="T35" fmla="*/ 20800 h 21000"/>
              <a:gd name="T36" fmla="*/ 28 w 10485"/>
              <a:gd name="T37" fmla="*/ 20830 h 21000"/>
              <a:gd name="T38" fmla="*/ 199 w 10485"/>
              <a:gd name="T39" fmla="*/ 20999 h 21000"/>
              <a:gd name="T40" fmla="*/ 227 w 10485"/>
              <a:gd name="T41" fmla="*/ 20999 h 21000"/>
              <a:gd name="T42" fmla="*/ 255 w 10485"/>
              <a:gd name="T43" fmla="*/ 20999 h 21000"/>
              <a:gd name="T44" fmla="*/ 255 w 10485"/>
              <a:gd name="T45" fmla="*/ 20942 h 21000"/>
              <a:gd name="T46" fmla="*/ 141 w 10485"/>
              <a:gd name="T47" fmla="*/ 20830 h 21000"/>
              <a:gd name="T48" fmla="*/ 7453 w 10485"/>
              <a:gd name="T49" fmla="*/ 17769 h 21000"/>
              <a:gd name="T50" fmla="*/ 10484 w 10485"/>
              <a:gd name="T51" fmla="*/ 10372 h 2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485" h="21000">
                <a:moveTo>
                  <a:pt x="10484" y="10372"/>
                </a:moveTo>
                <a:lnTo>
                  <a:pt x="10484" y="10372"/>
                </a:lnTo>
                <a:cubicBezTo>
                  <a:pt x="10484" y="7595"/>
                  <a:pt x="9380" y="4988"/>
                  <a:pt x="7396" y="3033"/>
                </a:cubicBezTo>
                <a:cubicBezTo>
                  <a:pt x="5441" y="1076"/>
                  <a:pt x="2834" y="0"/>
                  <a:pt x="85" y="0"/>
                </a:cubicBezTo>
                <a:cubicBezTo>
                  <a:pt x="56" y="0"/>
                  <a:pt x="56" y="0"/>
                  <a:pt x="28" y="0"/>
                </a:cubicBezTo>
                <a:cubicBezTo>
                  <a:pt x="0" y="28"/>
                  <a:pt x="0" y="28"/>
                  <a:pt x="0" y="56"/>
                </a:cubicBezTo>
                <a:cubicBezTo>
                  <a:pt x="0" y="85"/>
                  <a:pt x="0" y="85"/>
                  <a:pt x="28" y="85"/>
                </a:cubicBezTo>
                <a:lnTo>
                  <a:pt x="28" y="85"/>
                </a:lnTo>
                <a:cubicBezTo>
                  <a:pt x="56" y="85"/>
                  <a:pt x="56" y="85"/>
                  <a:pt x="85" y="85"/>
                </a:cubicBezTo>
                <a:cubicBezTo>
                  <a:pt x="2806" y="85"/>
                  <a:pt x="5413" y="1162"/>
                  <a:pt x="7339" y="3089"/>
                </a:cubicBezTo>
                <a:cubicBezTo>
                  <a:pt x="9294" y="5044"/>
                  <a:pt x="10400" y="7623"/>
                  <a:pt x="10400" y="10372"/>
                </a:cubicBezTo>
                <a:cubicBezTo>
                  <a:pt x="10428" y="13149"/>
                  <a:pt x="9351" y="15757"/>
                  <a:pt x="7396" y="17712"/>
                </a:cubicBezTo>
                <a:cubicBezTo>
                  <a:pt x="5469" y="19667"/>
                  <a:pt x="2890" y="20744"/>
                  <a:pt x="141" y="20744"/>
                </a:cubicBezTo>
                <a:cubicBezTo>
                  <a:pt x="255" y="20659"/>
                  <a:pt x="255" y="20659"/>
                  <a:pt x="255" y="20659"/>
                </a:cubicBezTo>
                <a:cubicBezTo>
                  <a:pt x="255" y="20631"/>
                  <a:pt x="255" y="20603"/>
                  <a:pt x="255" y="20603"/>
                </a:cubicBezTo>
                <a:cubicBezTo>
                  <a:pt x="227" y="20574"/>
                  <a:pt x="199" y="20574"/>
                  <a:pt x="199" y="20603"/>
                </a:cubicBezTo>
                <a:cubicBezTo>
                  <a:pt x="28" y="20772"/>
                  <a:pt x="28" y="20772"/>
                  <a:pt x="28" y="20772"/>
                </a:cubicBezTo>
                <a:cubicBezTo>
                  <a:pt x="0" y="20772"/>
                  <a:pt x="0" y="20800"/>
                  <a:pt x="0" y="20800"/>
                </a:cubicBezTo>
                <a:cubicBezTo>
                  <a:pt x="0" y="20800"/>
                  <a:pt x="0" y="20830"/>
                  <a:pt x="28" y="20830"/>
                </a:cubicBezTo>
                <a:cubicBezTo>
                  <a:pt x="199" y="20999"/>
                  <a:pt x="199" y="20999"/>
                  <a:pt x="199" y="20999"/>
                </a:cubicBezTo>
                <a:cubicBezTo>
                  <a:pt x="199" y="20999"/>
                  <a:pt x="199" y="20999"/>
                  <a:pt x="227" y="20999"/>
                </a:cubicBezTo>
                <a:lnTo>
                  <a:pt x="255" y="20999"/>
                </a:lnTo>
                <a:cubicBezTo>
                  <a:pt x="255" y="20971"/>
                  <a:pt x="255" y="20971"/>
                  <a:pt x="255" y="20942"/>
                </a:cubicBezTo>
                <a:cubicBezTo>
                  <a:pt x="141" y="20830"/>
                  <a:pt x="141" y="20830"/>
                  <a:pt x="141" y="20830"/>
                </a:cubicBezTo>
                <a:cubicBezTo>
                  <a:pt x="2919" y="20830"/>
                  <a:pt x="5526" y="19724"/>
                  <a:pt x="7453" y="17769"/>
                </a:cubicBezTo>
                <a:cubicBezTo>
                  <a:pt x="9436" y="15785"/>
                  <a:pt x="10484" y="13177"/>
                  <a:pt x="10484" y="1037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8"/>
          <p:cNvSpPr/>
          <p:nvPr userDrawn="1"/>
        </p:nvSpPr>
        <p:spPr>
          <a:xfrm>
            <a:off x="-296776" y="5161041"/>
            <a:ext cx="3200400" cy="3200400"/>
          </a:xfrm>
          <a:prstGeom prst="ellipse">
            <a:avLst/>
          </a:prstGeom>
          <a:noFill/>
          <a:ln w="152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19233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6000" spc="-150">
                <a:solidFill>
                  <a:schemeClr val="tx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</a:lstStyle>
          <a:p>
            <a:r>
              <a:rPr lang="en-US" dirty="0"/>
              <a:t>Deck Title Option 2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322638"/>
            <a:ext cx="9144000" cy="4746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800" b="1" i="0" baseline="0">
                <a:solidFill>
                  <a:schemeClr val="accent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style line 1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0" y="6375400"/>
            <a:ext cx="1096292" cy="22997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97300"/>
            <a:ext cx="9144000" cy="66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sz="2000" dirty="0"/>
              <a:t>Subtext style line 2</a:t>
            </a:r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703638"/>
            <a:ext cx="9144000" cy="165576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40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subhead or first point</a:t>
            </a:r>
          </a:p>
          <a:p>
            <a:r>
              <a:rPr lang="en-US" dirty="0"/>
              <a:t>Second point</a:t>
            </a:r>
          </a:p>
          <a:p>
            <a:r>
              <a:rPr lang="en-US" dirty="0"/>
              <a:t>Third point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7200" y="6126480"/>
            <a:ext cx="112471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524000" y="3416300"/>
            <a:ext cx="21971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19233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6000" spc="-150">
                <a:solidFill>
                  <a:schemeClr val="tx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</a:lstStyle>
          <a:p>
            <a:r>
              <a:rPr lang="en-US" dirty="0"/>
              <a:t>Section Title Option 1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1722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703638"/>
            <a:ext cx="9144000" cy="165576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subhead or first point</a:t>
            </a:r>
          </a:p>
          <a:p>
            <a:r>
              <a:rPr lang="en-US" dirty="0"/>
              <a:t>Second point</a:t>
            </a:r>
          </a:p>
          <a:p>
            <a:r>
              <a:rPr lang="en-US" dirty="0"/>
              <a:t>Third point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524000" y="3416300"/>
            <a:ext cx="2197100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19233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6000" spc="-150">
                <a:solidFill>
                  <a:schemeClr val="bg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</a:lstStyle>
          <a:p>
            <a:r>
              <a:rPr lang="en-US" dirty="0"/>
              <a:t>Section Title Option 2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" b="739"/>
          <a:stretch/>
        </p:blipFill>
        <p:spPr>
          <a:xfrm>
            <a:off x="0" y="0"/>
            <a:ext cx="12188952" cy="61447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1436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>
                  <a:alpha val="50000"/>
                </a:schemeClr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703638"/>
            <a:ext cx="9144000" cy="165576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subhead or first point</a:t>
            </a:r>
          </a:p>
          <a:p>
            <a:r>
              <a:rPr lang="en-US" dirty="0"/>
              <a:t>Second point</a:t>
            </a:r>
          </a:p>
          <a:p>
            <a:r>
              <a:rPr lang="en-US" dirty="0"/>
              <a:t>Third point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524000" y="3416300"/>
            <a:ext cx="2197100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19233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6000" spc="-150">
                <a:solidFill>
                  <a:schemeClr val="bg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</a:lstStyle>
          <a:p>
            <a:r>
              <a:rPr lang="en-US" dirty="0"/>
              <a:t>Section Title Option 3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10736082" y="-1485523"/>
            <a:ext cx="3200400" cy="3200400"/>
          </a:xfrm>
          <a:prstGeom prst="ellipse">
            <a:avLst/>
          </a:prstGeom>
          <a:noFill/>
          <a:ln w="1238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14400" y="482600"/>
            <a:ext cx="0" cy="27432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1828800"/>
            <a:ext cx="10332720" cy="3746123"/>
          </a:xfrm>
          <a:prstGeom prst="rect">
            <a:avLst/>
          </a:prstGeom>
        </p:spPr>
        <p:txBody>
          <a:bodyPr lIns="182880" rIns="182880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="0" i="0" spc="-150" baseline="0">
                <a:solidFill>
                  <a:schemeClr val="tx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Bold statement layout option 1.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23544" y="457200"/>
            <a:ext cx="9756648" cy="338328"/>
          </a:xfrm>
          <a:prstGeom prst="rect">
            <a:avLst/>
          </a:prstGeom>
        </p:spPr>
        <p:txBody>
          <a:bodyPr lIns="182880" rIns="182880" anchor="ctr" anchorCtr="0"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Section Title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10736082" y="-1485523"/>
            <a:ext cx="3200400" cy="3200400"/>
          </a:xfrm>
          <a:prstGeom prst="ellipse">
            <a:avLst/>
          </a:prstGeom>
          <a:noFill/>
          <a:ln w="1238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14400" y="482600"/>
            <a:ext cx="0" cy="27432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1115568"/>
            <a:ext cx="9821682" cy="1513332"/>
          </a:xfrm>
          <a:prstGeom prst="rect">
            <a:avLst/>
          </a:prstGeom>
        </p:spPr>
        <p:txBody>
          <a:bodyPr wrap="square" lIns="182880" rIns="182880" anchor="b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="0" i="0" spc="-150" baseline="0">
                <a:solidFill>
                  <a:schemeClr val="accent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Large headline with additional text and here’s a second 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882900"/>
            <a:ext cx="10350500" cy="2933700"/>
          </a:xfrm>
          <a:prstGeom prst="rect">
            <a:avLst/>
          </a:prstGeom>
        </p:spPr>
        <p:txBody>
          <a:bodyPr lIns="182880" rIns="182880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b="0" i="0" dirty="0">
                <a:latin typeface="Open Sans" charset="0"/>
                <a:ea typeface="Open Sans" charset="0"/>
                <a:cs typeface="Open Sans" charset="0"/>
              </a:rPr>
              <a:t>First point</a:t>
            </a:r>
          </a:p>
          <a:p>
            <a:r>
              <a:rPr lang="en-US" b="0" i="0" dirty="0">
                <a:latin typeface="Open Sans" charset="0"/>
                <a:ea typeface="Open Sans" charset="0"/>
                <a:cs typeface="Open Sans" charset="0"/>
              </a:rPr>
              <a:t>Second point</a:t>
            </a:r>
          </a:p>
          <a:p>
            <a:r>
              <a:rPr lang="en-US" b="0" i="0" dirty="0">
                <a:latin typeface="Open Sans" charset="0"/>
                <a:ea typeface="Open Sans" charset="0"/>
                <a:cs typeface="Open Sans" charset="0"/>
              </a:rPr>
              <a:t>Third point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23544" y="457200"/>
            <a:ext cx="9756648" cy="338328"/>
          </a:xfrm>
          <a:prstGeom prst="rect">
            <a:avLst/>
          </a:prstGeom>
        </p:spPr>
        <p:txBody>
          <a:bodyPr lIns="182880" rIns="182880" anchor="ctr" anchorCtr="0"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Section Title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14400" y="482600"/>
            <a:ext cx="0" cy="27432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23544" y="457200"/>
            <a:ext cx="9756648" cy="338328"/>
          </a:xfrm>
          <a:prstGeom prst="rect">
            <a:avLst/>
          </a:prstGeom>
        </p:spPr>
        <p:txBody>
          <a:bodyPr lIns="182880" rIns="182880" anchor="ctr" anchorCtr="0"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Section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882900"/>
            <a:ext cx="3017520" cy="2697480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0" indent="0">
              <a:lnSpc>
                <a:spcPct val="140000"/>
              </a:lnSpc>
              <a:buNone/>
              <a:defRPr sz="1600"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quam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pharetra.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</a:t>
            </a:r>
            <a:endParaRPr lang="en-US" b="0" i="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587239" y="2882900"/>
            <a:ext cx="3017520" cy="2697480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0" indent="0">
              <a:lnSpc>
                <a:spcPct val="140000"/>
              </a:lnSpc>
              <a:buNone/>
              <a:defRPr sz="1600"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quam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pharetra.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</a:t>
            </a:r>
            <a:endParaRPr lang="en-US" b="0" i="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260079" y="2882900"/>
            <a:ext cx="3017520" cy="2697480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0" indent="0">
              <a:lnSpc>
                <a:spcPct val="140000"/>
              </a:lnSpc>
              <a:buNone/>
              <a:defRPr sz="1600"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quam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pharetra.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</a:t>
            </a:r>
            <a:endParaRPr lang="en-US" b="0" i="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10736082" y="-1485523"/>
            <a:ext cx="3200400" cy="3200400"/>
          </a:xfrm>
          <a:prstGeom prst="ellipse">
            <a:avLst/>
          </a:prstGeom>
          <a:noFill/>
          <a:ln w="1238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1115568"/>
            <a:ext cx="9821682" cy="1513332"/>
          </a:xfrm>
          <a:prstGeom prst="rect">
            <a:avLst/>
          </a:prstGeom>
        </p:spPr>
        <p:txBody>
          <a:bodyPr wrap="square" lIns="182880" rIns="182880" anchor="b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="0" i="0" spc="-150" baseline="0">
                <a:solidFill>
                  <a:schemeClr val="accent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Large headline with 3 columns of additional text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Media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14400" y="482600"/>
            <a:ext cx="0" cy="27432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1193801"/>
            <a:ext cx="6502400" cy="1473200"/>
          </a:xfrm>
          <a:prstGeom prst="rect">
            <a:avLst/>
          </a:prstGeom>
        </p:spPr>
        <p:txBody>
          <a:bodyPr wrap="square" lIns="182880" rIns="182880" anchor="b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="0" i="0" spc="-150" baseline="0">
                <a:solidFill>
                  <a:schemeClr val="accent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Small media with text slide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23544" y="457200"/>
            <a:ext cx="6671056" cy="338328"/>
          </a:xfrm>
          <a:prstGeom prst="rect">
            <a:avLst/>
          </a:prstGeom>
        </p:spPr>
        <p:txBody>
          <a:bodyPr lIns="182880" rIns="182880" anchor="ctr" anchorCtr="0"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Section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882900"/>
            <a:ext cx="6502400" cy="2933700"/>
          </a:xfrm>
          <a:prstGeom prst="rect">
            <a:avLst/>
          </a:prstGeom>
        </p:spPr>
        <p:txBody>
          <a:bodyPr lIns="182880" rIns="182880">
            <a:normAutofit/>
          </a:bodyPr>
          <a:lstStyle>
            <a:lvl1pPr marL="0" indent="0">
              <a:lnSpc>
                <a:spcPct val="140000"/>
              </a:lnSpc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quam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pharetra.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Integer et dictum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et libero gravida,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et </a:t>
            </a:r>
            <a:r>
              <a:rPr lang="en-US" dirty="0" err="1"/>
              <a:t>erat</a:t>
            </a:r>
            <a:r>
              <a:rPr lang="en-US" dirty="0"/>
              <a:t> non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 magna. </a:t>
            </a:r>
            <a:endParaRPr lang="en-US" b="0" i="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7790688" y="256033"/>
            <a:ext cx="4401312" cy="557784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/>
              <a:t>Click an icon below to add media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126480"/>
            <a:ext cx="1219200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0" y="6375400"/>
            <a:ext cx="1096292" cy="22997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57200" y="6126480"/>
            <a:ext cx="112471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0" y="6375400"/>
            <a:ext cx="1096292" cy="22997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57200" y="6126480"/>
            <a:ext cx="112471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457200" y="6400800"/>
            <a:ext cx="4300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latin typeface="Open Sans" charset="0"/>
                <a:ea typeface="Open Sans" charset="0"/>
                <a:cs typeface="Open Sans" charset="0"/>
              </a:rPr>
              <a:t>Miami, FL | Feb 28-Mar 2, 2019</a:t>
            </a:r>
          </a:p>
        </p:txBody>
      </p:sp>
    </p:spTree>
    <p:extLst>
      <p:ext uri="{BB962C8B-B14F-4D97-AF65-F5344CB8AC3E}">
        <p14:creationId xmlns:p14="http://schemas.microsoft.com/office/powerpoint/2010/main" val="93844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42" r:id="rId2"/>
    <p:sldLayoutId id="2147483727" r:id="rId3"/>
    <p:sldLayoutId id="2147483714" r:id="rId4"/>
    <p:sldLayoutId id="2147483751" r:id="rId5"/>
    <p:sldLayoutId id="2147483715" r:id="rId6"/>
    <p:sldLayoutId id="2147483728" r:id="rId7"/>
    <p:sldLayoutId id="2147483734" r:id="rId8"/>
    <p:sldLayoutId id="2147483729" r:id="rId9"/>
    <p:sldLayoutId id="2147483730" r:id="rId10"/>
    <p:sldLayoutId id="2147483731" r:id="rId11"/>
    <p:sldLayoutId id="2147483745" r:id="rId12"/>
    <p:sldLayoutId id="2147483747" r:id="rId13"/>
    <p:sldLayoutId id="2147483748" r:id="rId14"/>
    <p:sldLayoutId id="2147483737" r:id="rId15"/>
    <p:sldLayoutId id="2147483746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pp.edu/~lsstarkey/local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getkahoot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lot.org/" TargetMode="External"/><Relationship Id="rId2" Type="http://schemas.openxmlformats.org/officeDocument/2006/relationships/hyperlink" Target="https://phet.colorado.ed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x.org/course/extremes-life-microbes-diversity-kyotoux-003x-0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://www.Educator.co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hyperlink" Target="http://www.youtube.com/watch?v=tIePKv0usH0&amp;feature=youtu.be" TargetMode="External"/><Relationship Id="rId4" Type="http://schemas.openxmlformats.org/officeDocument/2006/relationships/hyperlink" Target="http://www.youtube.com/watch?v=l6ZlkUDfkN0&amp;feature=share&amp;list=PLdOPTEqr0nSVtIWg32-HXpPXli7XoSF6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79lrxj0pks" TargetMode="External"/><Relationship Id="rId2" Type="http://schemas.openxmlformats.org/officeDocument/2006/relationships/hyperlink" Target="https://youtu.be/LM-0t_VlTA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5baAUhvlDI" TargetMode="External"/><Relationship Id="rId2" Type="http://schemas.openxmlformats.org/officeDocument/2006/relationships/hyperlink" Target="http://tiny.cc/CreatingPedagogicalVideos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youtu.be/bJGm8m-yrjc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9vCLxekwWs" TargetMode="External"/><Relationship Id="rId2" Type="http://schemas.openxmlformats.org/officeDocument/2006/relationships/hyperlink" Target="http://www.youtube.com/watch?v=xYG2yVpKCls&amp;feature=share&amp;list=PLdOPTEqr0nSWoH4R27SDd8KNPEesyntKi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user/ChemistryConnected" TargetMode="External"/><Relationship Id="rId2" Type="http://schemas.openxmlformats.org/officeDocument/2006/relationships/hyperlink" Target="https://www.youtube.com/watch?v=XJGiS83eQLk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guardian.com/education/2017/mar/13/teachers-neuromyth-learning-styles-scientists-neuroscience-education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lsstarkey@cpp.edu?subject=EdTech%20presentation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.cpp.edu/learning-objects/organic-chemistry/liquid-extraction/" TargetMode="External"/><Relationship Id="rId2" Type="http://schemas.openxmlformats.org/officeDocument/2006/relationships/hyperlink" Target="https://elearning.cpp.edu/learning-objects/organic-chemistry/tlc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p.edu/~lsstarkey/ochemlab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69970-1B3C-435E-866D-F4D93EA23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74102" cy="2192337"/>
          </a:xfrm>
        </p:spPr>
        <p:txBody>
          <a:bodyPr/>
          <a:lstStyle/>
          <a:p>
            <a:r>
              <a:rPr lang="en-US" dirty="0"/>
              <a:t>Wiley Teaching and Learning Summit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A83B00-A995-41E2-8524-B8F2D8E8E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3647"/>
            <a:ext cx="9144000" cy="474662"/>
          </a:xfrm>
        </p:spPr>
        <p:txBody>
          <a:bodyPr/>
          <a:lstStyle/>
          <a:p>
            <a:r>
              <a:rPr lang="en-US" dirty="0"/>
              <a:t>Working Together to Drive Student Engagement and Success</a:t>
            </a:r>
          </a:p>
        </p:txBody>
      </p:sp>
    </p:spTree>
    <p:extLst>
      <p:ext uri="{BB962C8B-B14F-4D97-AF65-F5344CB8AC3E}">
        <p14:creationId xmlns:p14="http://schemas.microsoft.com/office/powerpoint/2010/main" val="171388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C1D-71AE-404E-8BFC-9F552A8A6EE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672085"/>
            <a:ext cx="10332720" cy="770942"/>
          </a:xfr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400" b="1" spc="0" dirty="0">
                <a:solidFill>
                  <a:schemeClr val="accent1"/>
                </a:solidFill>
              </a:rPr>
              <a:t>Tech-Enabled Classroom Engagement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Classroom engagement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3387DFA-2367-4930-9FAB-022310D5E771}"/>
              </a:ext>
            </a:extLst>
          </p:cNvPr>
          <p:cNvSpPr txBox="1">
            <a:spLocks/>
          </p:cNvSpPr>
          <p:nvPr/>
        </p:nvSpPr>
        <p:spPr>
          <a:xfrm>
            <a:off x="347472" y="1262232"/>
            <a:ext cx="4372446" cy="3874544"/>
          </a:xfrm>
          <a:prstGeom prst="rect">
            <a:avLst/>
          </a:prstGeom>
        </p:spPr>
        <p:txBody>
          <a:bodyPr wrap="square" lIns="182880" rIns="18288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4800" b="0" i="0" kern="1200" spc="-150" baseline="0">
                <a:solidFill>
                  <a:schemeClr val="accent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4400" b="1" dirty="0" err="1">
                <a:solidFill>
                  <a:schemeClr val="tx1"/>
                </a:solidFill>
              </a:rPr>
              <a:t>iClicker</a:t>
            </a:r>
            <a:r>
              <a:rPr lang="en-US" sz="4400" b="1" dirty="0">
                <a:solidFill>
                  <a:schemeClr val="tx1"/>
                </a:solidFill>
              </a:rPr>
              <a:t> (CRS)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formative assessment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(for students &amp; faculty)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Activity every 15 </a:t>
            </a:r>
            <a:r>
              <a:rPr lang="en-US" sz="3200" dirty="0" err="1">
                <a:solidFill>
                  <a:schemeClr val="tx1"/>
                </a:solidFill>
              </a:rPr>
              <a:t>mintues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transition/wrap-up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o-chem </a:t>
            </a:r>
            <a:r>
              <a:rPr lang="en-US" sz="3200" dirty="0">
                <a:hlinkClick r:id="rId2"/>
              </a:rPr>
              <a:t>repository</a:t>
            </a:r>
            <a:endParaRPr lang="en-US" sz="5400" dirty="0"/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E29FECD6-9B76-4B66-AF80-2931944F7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012" y="1385954"/>
            <a:ext cx="5776292" cy="33521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80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C1D-71AE-404E-8BFC-9F552A8A6EE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672085"/>
            <a:ext cx="10332720" cy="770942"/>
          </a:xfr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400" b="1" spc="0" dirty="0">
                <a:solidFill>
                  <a:schemeClr val="accent1"/>
                </a:solidFill>
              </a:rPr>
              <a:t>Tech-Enabled Classroom Engagement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Classroom engagement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ECCAFE6-993B-43CF-8BF1-53D13F46C56D}"/>
              </a:ext>
            </a:extLst>
          </p:cNvPr>
          <p:cNvSpPr txBox="1">
            <a:spLocks/>
          </p:cNvSpPr>
          <p:nvPr/>
        </p:nvSpPr>
        <p:spPr>
          <a:xfrm>
            <a:off x="323597" y="1340665"/>
            <a:ext cx="7421909" cy="4412636"/>
          </a:xfrm>
          <a:prstGeom prst="rect">
            <a:avLst/>
          </a:prstGeom>
        </p:spPr>
        <p:txBody>
          <a:bodyPr wrap="square" lIns="182880" rIns="18288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4800" b="0" i="0" kern="1200" spc="-150" baseline="0">
                <a:solidFill>
                  <a:schemeClr val="accent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3900" b="1" dirty="0">
                <a:solidFill>
                  <a:schemeClr val="tx1"/>
                </a:solidFill>
              </a:rPr>
              <a:t>I’m never going back to </a:t>
            </a:r>
            <a:br>
              <a:rPr lang="en-US" sz="3900" b="1" dirty="0">
                <a:solidFill>
                  <a:schemeClr val="tx1"/>
                </a:solidFill>
              </a:rPr>
            </a:br>
            <a:r>
              <a:rPr lang="en-US" sz="3900" b="1" dirty="0">
                <a:solidFill>
                  <a:schemeClr val="tx1"/>
                </a:solidFill>
              </a:rPr>
              <a:t>a </a:t>
            </a:r>
            <a:r>
              <a:rPr lang="en-US" sz="3900" b="1" dirty="0" err="1">
                <a:solidFill>
                  <a:schemeClr val="tx1"/>
                </a:solidFill>
              </a:rPr>
              <a:t>clickerless</a:t>
            </a:r>
            <a:r>
              <a:rPr lang="en-US" sz="3900" b="1" dirty="0">
                <a:solidFill>
                  <a:schemeClr val="tx1"/>
                </a:solidFill>
              </a:rPr>
              <a:t> class!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More embedded questions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Highlight common errors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Encourage student participation, </a:t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3000" dirty="0">
                <a:solidFill>
                  <a:schemeClr val="tx1"/>
                </a:solidFill>
              </a:rPr>
              <a:t>collaboration (think/pair/share)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Click = Commitment!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06DE0B-E2AE-4ED1-BE28-2A474DCBA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976" y="1487772"/>
            <a:ext cx="4565262" cy="35801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332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0D4B06-01DA-497D-B1FC-F97418C35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C1D-71AE-404E-8BFC-9F552A8A6EE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174EEF-CAB9-4CF5-9ADA-0C38A61043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Creative clicker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460AB6-2A02-43DD-B282-01E9D5F59DCC}"/>
              </a:ext>
            </a:extLst>
          </p:cNvPr>
          <p:cNvSpPr/>
          <p:nvPr/>
        </p:nvSpPr>
        <p:spPr>
          <a:xfrm>
            <a:off x="667871" y="741370"/>
            <a:ext cx="1001232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/>
              <a:t>How much work have you done in CHM 314 so far to prepare for Exam 1? (Thurs., 10/22)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E87DF-B6D3-48A5-91A1-8D05C12E9433}"/>
              </a:ext>
            </a:extLst>
          </p:cNvPr>
          <p:cNvSpPr/>
          <p:nvPr/>
        </p:nvSpPr>
        <p:spPr>
          <a:xfrm>
            <a:off x="667869" y="1760125"/>
            <a:ext cx="11232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A) </a:t>
            </a:r>
            <a:r>
              <a:rPr lang="en-US" sz="2400" dirty="0"/>
              <a:t>I read chapter 1 and worked ALL of the suggested problems.  I have started reading/working on chapter 2.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E4CD15-B209-4398-8BCA-1F862C85DF9A}"/>
              </a:ext>
            </a:extLst>
          </p:cNvPr>
          <p:cNvSpPr/>
          <p:nvPr/>
        </p:nvSpPr>
        <p:spPr>
          <a:xfrm>
            <a:off x="667871" y="2589991"/>
            <a:ext cx="10012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B) </a:t>
            </a:r>
            <a:r>
              <a:rPr lang="en-US" sz="2400" dirty="0"/>
              <a:t>I read chapter 1 and worked MOST of the suggested problems.  I read chapter 2 but haven't tried any problems yet.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25DDD-2C8A-4067-BB23-69EFAFD8480E}"/>
              </a:ext>
            </a:extLst>
          </p:cNvPr>
          <p:cNvSpPr/>
          <p:nvPr/>
        </p:nvSpPr>
        <p:spPr>
          <a:xfrm>
            <a:off x="667870" y="3472788"/>
            <a:ext cx="10012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C) </a:t>
            </a:r>
            <a:r>
              <a:rPr lang="en-US" sz="2400" dirty="0"/>
              <a:t>I read chapter 1 and worked some of the suggested problems.  I haven't looked at chapter 2 yet.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3AB773-70FD-446D-BFED-8B75DD72B146}"/>
              </a:ext>
            </a:extLst>
          </p:cNvPr>
          <p:cNvSpPr/>
          <p:nvPr/>
        </p:nvSpPr>
        <p:spPr>
          <a:xfrm>
            <a:off x="667872" y="4329228"/>
            <a:ext cx="100123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D) </a:t>
            </a:r>
            <a:r>
              <a:rPr lang="en-US" sz="2400" dirty="0"/>
              <a:t>I looked up the answers to some of the problems in chapter 1 and I knew I could do them.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6F7E9E-FAB4-41EC-AF28-709066BB04D1}"/>
              </a:ext>
            </a:extLst>
          </p:cNvPr>
          <p:cNvSpPr/>
          <p:nvPr/>
        </p:nvSpPr>
        <p:spPr>
          <a:xfrm>
            <a:off x="667871" y="5167564"/>
            <a:ext cx="100123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E) </a:t>
            </a:r>
            <a:r>
              <a:rPr lang="en-US" sz="2400" dirty="0"/>
              <a:t>I've come to every lecture and have no trouble following along, but I haven't done much with the book or online problems yet.</a:t>
            </a:r>
          </a:p>
        </p:txBody>
      </p:sp>
    </p:spTree>
    <p:extLst>
      <p:ext uri="{BB962C8B-B14F-4D97-AF65-F5344CB8AC3E}">
        <p14:creationId xmlns:p14="http://schemas.microsoft.com/office/powerpoint/2010/main" val="242741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C1D-71AE-404E-8BFC-9F552A8A6EE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705" y="742520"/>
            <a:ext cx="10332720" cy="809565"/>
          </a:xfrm>
        </p:spPr>
        <p:txBody>
          <a:bodyPr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b="1" spc="0" dirty="0">
                <a:solidFill>
                  <a:schemeClr val="accent1"/>
                </a:solidFill>
              </a:rPr>
              <a:t>Tech-Enabled Classroom ENGAGEMENT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Classroom engagement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5FD96EE-FA83-431B-834C-5534767B713F}"/>
              </a:ext>
            </a:extLst>
          </p:cNvPr>
          <p:cNvSpPr txBox="1">
            <a:spLocks/>
          </p:cNvSpPr>
          <p:nvPr/>
        </p:nvSpPr>
        <p:spPr>
          <a:xfrm>
            <a:off x="1007066" y="1435929"/>
            <a:ext cx="10835309" cy="1024883"/>
          </a:xfrm>
          <a:prstGeom prst="rect">
            <a:avLst/>
          </a:prstGeom>
        </p:spPr>
        <p:txBody>
          <a:bodyPr wrap="square" lIns="182880" rIns="18288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4800" b="0" i="0" kern="1200" spc="-150" baseline="0">
                <a:solidFill>
                  <a:schemeClr val="accent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600"/>
              </a:spcBef>
            </a:pPr>
            <a:r>
              <a:rPr lang="en-US" sz="4000" dirty="0"/>
              <a:t>Kahoot</a:t>
            </a:r>
            <a:r>
              <a:rPr lang="en-US" sz="2800" dirty="0"/>
              <a:t> – gameshow-style M/C questions using mobile devices </a:t>
            </a:r>
            <a:r>
              <a:rPr lang="en-US" sz="2800" dirty="0">
                <a:hlinkClick r:id="rId2"/>
              </a:rPr>
              <a:t>getkahoot.com</a:t>
            </a:r>
            <a:r>
              <a:rPr lang="en-US" sz="2800" dirty="0"/>
              <a:t> (good for syllabus quiz, review)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B1B50831-6704-4A4D-B560-CF2A4C886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66" y="2569407"/>
            <a:ext cx="4443999" cy="34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 1">
            <a:extLst>
              <a:ext uri="{FF2B5EF4-FFF2-40B4-BE49-F238E27FC236}">
                <a16:creationId xmlns:a16="http://schemas.microsoft.com/office/drawing/2014/main" id="{525CDD77-0B66-472F-AF23-E0AE42285F3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55960"/>
            <a:ext cx="4623128" cy="34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0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C1D-71AE-404E-8BFC-9F552A8A6EE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186" y="694945"/>
            <a:ext cx="10332720" cy="939734"/>
          </a:xfr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b="1" spc="0" dirty="0">
                <a:solidFill>
                  <a:schemeClr val="accent1"/>
                </a:solidFill>
              </a:rPr>
              <a:t>Tech-Enabled Classroom engagement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Classroom engagement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576986-C475-4320-BB94-D19FAEADC943}"/>
              </a:ext>
            </a:extLst>
          </p:cNvPr>
          <p:cNvSpPr txBox="1">
            <a:spLocks/>
          </p:cNvSpPr>
          <p:nvPr/>
        </p:nvSpPr>
        <p:spPr>
          <a:xfrm>
            <a:off x="-23906" y="1885304"/>
            <a:ext cx="6119906" cy="3845295"/>
          </a:xfrm>
          <a:prstGeom prst="rect">
            <a:avLst/>
          </a:prstGeom>
        </p:spPr>
        <p:txBody>
          <a:bodyPr wrap="square" lIns="182880" rIns="18288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4800" b="0" i="0" kern="1200" spc="-150" baseline="0">
                <a:solidFill>
                  <a:schemeClr val="accent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0312" lvl="1" algn="l"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YouTube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demos, simulations, animations </a:t>
            </a:r>
            <a:br>
              <a:rPr lang="en-US" sz="2800" dirty="0"/>
            </a:br>
            <a:r>
              <a:rPr lang="en-US" sz="2800" dirty="0"/>
              <a:t>- free, no hazards, can </a:t>
            </a:r>
          </a:p>
          <a:p>
            <a:pPr marL="210312" lvl="1" algn="l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  pause/watch later, etc.</a:t>
            </a:r>
            <a:br>
              <a:rPr lang="en-US" sz="2800" dirty="0"/>
            </a:br>
            <a:r>
              <a:rPr lang="en-US" sz="2800" dirty="0"/>
              <a:t>- find resources: </a:t>
            </a:r>
            <a:r>
              <a:rPr lang="en-US" sz="2800" dirty="0" err="1">
                <a:hlinkClick r:id="rId2"/>
              </a:rPr>
              <a:t>PhET</a:t>
            </a:r>
            <a:r>
              <a:rPr lang="en-US" sz="2800" dirty="0"/>
              <a:t>, </a:t>
            </a:r>
            <a:r>
              <a:rPr lang="en-US" sz="2800" dirty="0">
                <a:hlinkClick r:id="rId3"/>
              </a:rPr>
              <a:t>MERLOT.org</a:t>
            </a:r>
            <a:endParaRPr lang="en-US" sz="2800" dirty="0"/>
          </a:p>
          <a:p>
            <a:pPr marL="210312" lvl="1" algn="l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- can support a flipped </a:t>
            </a:r>
            <a:br>
              <a:rPr lang="en-US" sz="2800" dirty="0"/>
            </a:br>
            <a:r>
              <a:rPr lang="en-US" sz="2800" dirty="0"/>
              <a:t>  classroom model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B56AA2-7EB6-4AEA-8A7D-BA6159936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710" y="1751692"/>
            <a:ext cx="6511289" cy="441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0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C1D-71AE-404E-8BFC-9F552A8A6EE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314" y="760577"/>
            <a:ext cx="10332720" cy="786269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Making videos for the flipped classroom &amp; beyond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Making videos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E193C41-271B-44B7-BE9F-C399236C8E2C}"/>
              </a:ext>
            </a:extLst>
          </p:cNvPr>
          <p:cNvSpPr txBox="1">
            <a:spLocks/>
          </p:cNvSpPr>
          <p:nvPr/>
        </p:nvSpPr>
        <p:spPr>
          <a:xfrm>
            <a:off x="349624" y="1586753"/>
            <a:ext cx="8417628" cy="4475719"/>
          </a:xfrm>
          <a:prstGeom prst="rect">
            <a:avLst/>
          </a:prstGeom>
        </p:spPr>
        <p:txBody>
          <a:bodyPr wrap="square" lIns="182880" rIns="18288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4800" b="0" i="0" kern="1200" spc="-150" baseline="0">
                <a:solidFill>
                  <a:schemeClr val="accent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192" lvl="1" algn="l">
              <a:spcBef>
                <a:spcPts val="600"/>
              </a:spcBef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AD43C5-2EEE-41BB-B98A-6C80432C3275}"/>
              </a:ext>
            </a:extLst>
          </p:cNvPr>
          <p:cNvSpPr/>
          <p:nvPr/>
        </p:nvSpPr>
        <p:spPr>
          <a:xfrm>
            <a:off x="103093" y="1433862"/>
            <a:ext cx="11004177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800" dirty="0"/>
              <a:t>Online lectures – search YouTube, </a:t>
            </a:r>
            <a:r>
              <a:rPr lang="en-US" sz="2800" dirty="0">
                <a:hlinkClick r:id="rId2"/>
              </a:rPr>
              <a:t>Educator.com</a:t>
            </a:r>
            <a:r>
              <a:rPr lang="en-US" sz="2800" dirty="0"/>
              <a:t>, </a:t>
            </a:r>
            <a:r>
              <a:rPr lang="en-US" sz="2800" dirty="0">
                <a:hlinkClick r:id="rId3"/>
              </a:rPr>
              <a:t>EdX</a:t>
            </a:r>
            <a:endParaRPr lang="en-US" sz="2800" dirty="0"/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800" dirty="0"/>
              <a:t>Create your own! “Old school-style” recording of narrated homework solutions (iPhone)  </a:t>
            </a:r>
            <a:r>
              <a:rPr lang="en-US" sz="2800" dirty="0">
                <a:hlinkClick r:id="rId4"/>
              </a:rPr>
              <a:t>3D sketch</a:t>
            </a:r>
            <a:r>
              <a:rPr lang="en-US" sz="2800" dirty="0"/>
              <a:t>   </a:t>
            </a:r>
            <a:r>
              <a:rPr lang="en-US" sz="2800" dirty="0">
                <a:hlinkClick r:id="rId5"/>
              </a:rPr>
              <a:t>reagent table</a:t>
            </a:r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DE9196-80C7-4971-99CD-172D81DF06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0351" y="2485313"/>
            <a:ext cx="4458556" cy="36587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2B8346-5347-445B-ABA8-3FE53B8140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04" y="3007898"/>
            <a:ext cx="5052384" cy="312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C1D-71AE-404E-8BFC-9F552A8A6EE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667" y="777778"/>
            <a:ext cx="10332720" cy="808975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Making videos: transparent lightboard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Making videos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E193C41-271B-44B7-BE9F-C399236C8E2C}"/>
              </a:ext>
            </a:extLst>
          </p:cNvPr>
          <p:cNvSpPr txBox="1">
            <a:spLocks/>
          </p:cNvSpPr>
          <p:nvPr/>
        </p:nvSpPr>
        <p:spPr>
          <a:xfrm>
            <a:off x="349624" y="1586753"/>
            <a:ext cx="8417628" cy="4475719"/>
          </a:xfrm>
          <a:prstGeom prst="rect">
            <a:avLst/>
          </a:prstGeom>
        </p:spPr>
        <p:txBody>
          <a:bodyPr wrap="square" lIns="182880" rIns="18288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4800" b="0" i="0" kern="1200" spc="-150" baseline="0">
                <a:solidFill>
                  <a:schemeClr val="accent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192" lvl="1" algn="l">
              <a:spcBef>
                <a:spcPts val="600"/>
              </a:spcBef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AD43C5-2EEE-41BB-B98A-6C80432C3275}"/>
              </a:ext>
            </a:extLst>
          </p:cNvPr>
          <p:cNvSpPr/>
          <p:nvPr/>
        </p:nvSpPr>
        <p:spPr>
          <a:xfrm>
            <a:off x="318199" y="2149377"/>
            <a:ext cx="331777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/>
              <a:t>Latest technology: transparent </a:t>
            </a:r>
            <a:r>
              <a:rPr lang="en-US" sz="3200" dirty="0">
                <a:hlinkClick r:id="rId2"/>
              </a:rPr>
              <a:t>lightboard</a:t>
            </a:r>
            <a:r>
              <a:rPr lang="en-US" sz="3200" dirty="0"/>
              <a:t>! 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(</a:t>
            </a:r>
            <a:r>
              <a:rPr lang="en-US" sz="3200" dirty="0">
                <a:hlinkClick r:id="rId3"/>
              </a:rPr>
              <a:t>how it works</a:t>
            </a:r>
            <a:r>
              <a:rPr lang="en-US" sz="3200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2C3FF0-FB44-4917-BAAC-1CFAFFE71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673" y="1540686"/>
            <a:ext cx="8449053" cy="484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1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C1D-71AE-404E-8BFC-9F552A8A6EE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4"/>
          </p:nvPr>
        </p:nvSpPr>
        <p:spPr>
          <a:xfrm>
            <a:off x="349624" y="612648"/>
            <a:ext cx="9821682" cy="94183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400" b="1" dirty="0">
                <a:solidFill>
                  <a:schemeClr val="accent1"/>
                </a:solidFill>
              </a:rPr>
              <a:t>Making videos: Camtasia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Making videos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E193C41-271B-44B7-BE9F-C399236C8E2C}"/>
              </a:ext>
            </a:extLst>
          </p:cNvPr>
          <p:cNvSpPr txBox="1">
            <a:spLocks/>
          </p:cNvSpPr>
          <p:nvPr/>
        </p:nvSpPr>
        <p:spPr>
          <a:xfrm>
            <a:off x="349624" y="1586753"/>
            <a:ext cx="8417628" cy="4475719"/>
          </a:xfrm>
          <a:prstGeom prst="rect">
            <a:avLst/>
          </a:prstGeom>
        </p:spPr>
        <p:txBody>
          <a:bodyPr wrap="square" lIns="182880" rIns="18288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4800" b="0" i="0" kern="1200" spc="-150" baseline="0">
                <a:solidFill>
                  <a:schemeClr val="accent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192" lvl="1" algn="l">
              <a:spcBef>
                <a:spcPts val="600"/>
              </a:spcBef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AD43C5-2EEE-41BB-B98A-6C80432C3275}"/>
              </a:ext>
            </a:extLst>
          </p:cNvPr>
          <p:cNvSpPr/>
          <p:nvPr/>
        </p:nvSpPr>
        <p:spPr>
          <a:xfrm>
            <a:off x="156111" y="1371600"/>
            <a:ext cx="115241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</a:pPr>
            <a:r>
              <a:rPr lang="en-US" sz="3200" dirty="0"/>
              <a:t>Record and edit videos with Camtasia (screen capture/voice) </a:t>
            </a:r>
            <a:br>
              <a:rPr lang="en-US" sz="3200" dirty="0"/>
            </a:br>
            <a:r>
              <a:rPr lang="en-US" sz="3200" dirty="0"/>
              <a:t>Tutorials: </a:t>
            </a:r>
            <a:r>
              <a:rPr lang="en-US" sz="3200" dirty="0">
                <a:hlinkClick r:id="rId2"/>
              </a:rPr>
              <a:t>http://tiny.cc/CreatingPedagogicalVideos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Examples: Engineering </a:t>
            </a:r>
            <a:r>
              <a:rPr lang="en-US" sz="3200" dirty="0">
                <a:hlinkClick r:id="rId3"/>
              </a:rPr>
              <a:t>tutorial</a:t>
            </a:r>
            <a:r>
              <a:rPr lang="en-US" sz="3200" dirty="0"/>
              <a:t> and </a:t>
            </a:r>
            <a:r>
              <a:rPr lang="en-US" sz="3200" dirty="0">
                <a:hlinkClick r:id="rId4"/>
              </a:rPr>
              <a:t>solved problem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A66A8B-615D-4A7F-8F63-5B166E2E4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941260"/>
            <a:ext cx="5423659" cy="31145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B2DB93-AB23-4363-BF15-99CF765681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9600" y="2855488"/>
            <a:ext cx="4267985" cy="320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6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C1D-71AE-404E-8BFC-9F552A8A6EE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4"/>
          </p:nvPr>
        </p:nvSpPr>
        <p:spPr>
          <a:xfrm>
            <a:off x="262136" y="268756"/>
            <a:ext cx="10018006" cy="1123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1"/>
                </a:solidFill>
              </a:rPr>
              <a:t>Making videos: iPad </a:t>
            </a:r>
            <a:r>
              <a:rPr lang="en-US" sz="4000" b="1" dirty="0" err="1">
                <a:solidFill>
                  <a:schemeClr val="accent1"/>
                </a:solidFill>
              </a:rPr>
              <a:t>screencasting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Making videos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E193C41-271B-44B7-BE9F-C399236C8E2C}"/>
              </a:ext>
            </a:extLst>
          </p:cNvPr>
          <p:cNvSpPr txBox="1">
            <a:spLocks/>
          </p:cNvSpPr>
          <p:nvPr/>
        </p:nvSpPr>
        <p:spPr>
          <a:xfrm>
            <a:off x="349624" y="1586753"/>
            <a:ext cx="8417628" cy="4475719"/>
          </a:xfrm>
          <a:prstGeom prst="rect">
            <a:avLst/>
          </a:prstGeom>
        </p:spPr>
        <p:txBody>
          <a:bodyPr wrap="square" lIns="182880" rIns="18288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4800" b="0" i="0" kern="1200" spc="-150" baseline="0">
                <a:solidFill>
                  <a:schemeClr val="accent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192" lvl="1" algn="l">
              <a:spcBef>
                <a:spcPts val="600"/>
              </a:spcBef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AD43C5-2EEE-41BB-B98A-6C80432C3275}"/>
              </a:ext>
            </a:extLst>
          </p:cNvPr>
          <p:cNvSpPr/>
          <p:nvPr/>
        </p:nvSpPr>
        <p:spPr>
          <a:xfrm>
            <a:off x="156111" y="1371600"/>
            <a:ext cx="115241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</a:pPr>
            <a:r>
              <a:rPr lang="en-US" sz="3200" dirty="0"/>
              <a:t>Lecture-capture w/iPad apps - can export videos to YouTube </a:t>
            </a:r>
            <a:br>
              <a:rPr lang="en-US" sz="3200" dirty="0"/>
            </a:br>
            <a:r>
              <a:rPr lang="en-US" sz="3200" dirty="0"/>
              <a:t>Explain Everything </a:t>
            </a:r>
            <a:r>
              <a:rPr lang="en-US" sz="3200" dirty="0">
                <a:hlinkClick r:id="rId2"/>
              </a:rPr>
              <a:t>Cyclohexane</a:t>
            </a:r>
            <a:r>
              <a:rPr lang="en-US" sz="3200" dirty="0"/>
              <a:t>  and </a:t>
            </a:r>
            <a:r>
              <a:rPr lang="en-US" sz="3200" dirty="0" err="1"/>
              <a:t>Doceri</a:t>
            </a:r>
            <a:r>
              <a:rPr lang="en-US" sz="3200" dirty="0"/>
              <a:t> </a:t>
            </a:r>
            <a:r>
              <a:rPr lang="en-US" sz="3200" dirty="0">
                <a:hlinkClick r:id="rId3"/>
              </a:rPr>
              <a:t>Reagent Table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5678D6-2287-4E69-A5C8-1875747C5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258" y="2297716"/>
            <a:ext cx="5428117" cy="41030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C6BFDB-A764-4F9D-B87C-D876FAD3B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049" y="2448818"/>
            <a:ext cx="4746978" cy="358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1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C1D-71AE-404E-8BFC-9F552A8A6EE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Sharing your work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5B35280-DDB4-4813-AC77-D569A59F9B5A}"/>
              </a:ext>
            </a:extLst>
          </p:cNvPr>
          <p:cNvSpPr txBox="1">
            <a:spLocks/>
          </p:cNvSpPr>
          <p:nvPr/>
        </p:nvSpPr>
        <p:spPr>
          <a:xfrm>
            <a:off x="749300" y="808581"/>
            <a:ext cx="8229600" cy="9339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</a:rPr>
              <a:t>Sharing your work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8680021-FE6D-4514-9BD7-AC900E2EA8CD}"/>
              </a:ext>
            </a:extLst>
          </p:cNvPr>
          <p:cNvSpPr txBox="1">
            <a:spLocks/>
          </p:cNvSpPr>
          <p:nvPr/>
        </p:nvSpPr>
        <p:spPr>
          <a:xfrm>
            <a:off x="205498" y="1627094"/>
            <a:ext cx="11533783" cy="4556796"/>
          </a:xfrm>
          <a:prstGeom prst="rect">
            <a:avLst/>
          </a:prstGeom>
        </p:spPr>
        <p:txBody>
          <a:bodyPr wrap="square" lIns="182880" rIns="18288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4800" b="0" i="0" kern="1200" spc="-150" baseline="0">
                <a:solidFill>
                  <a:schemeClr val="accent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3200" dirty="0"/>
              <a:t>Private (LMS) or Public (webpage link, MERLOT)</a:t>
            </a:r>
          </a:p>
          <a:p>
            <a:pPr lvl="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dirty="0"/>
              <a:t>Include </a:t>
            </a:r>
            <a:r>
              <a:rPr lang="en-US" sz="2800" dirty="0">
                <a:hlinkClick r:id="rId2"/>
              </a:rPr>
              <a:t>captioning</a:t>
            </a:r>
            <a:r>
              <a:rPr lang="en-US" sz="2800" dirty="0"/>
              <a:t> for accessibility (</a:t>
            </a:r>
            <a:r>
              <a:rPr lang="en-US" sz="2800" dirty="0" err="1"/>
              <a:t>Hablas</a:t>
            </a:r>
            <a:r>
              <a:rPr lang="en-US" sz="2800" dirty="0"/>
              <a:t> </a:t>
            </a:r>
            <a:r>
              <a:rPr lang="en-US" sz="2800" dirty="0" err="1"/>
              <a:t>Español</a:t>
            </a:r>
            <a:r>
              <a:rPr lang="en-US" sz="2800" dirty="0"/>
              <a:t>? Si!)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3200" dirty="0"/>
              <a:t>Maximum exposure: make a YouTube channel!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3200" dirty="0" err="1"/>
              <a:t>ChemistryConnected</a:t>
            </a:r>
            <a:r>
              <a:rPr lang="en-US" sz="3200" dirty="0"/>
              <a:t>, created in 2012, has over 500,000 views and over 1,000 subscribers</a:t>
            </a:r>
          </a:p>
          <a:p>
            <a:pPr lvl="2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800" dirty="0"/>
              <a:t>Pre-lab tutorials, solved problems, demos of hands-on elementary school science activities</a:t>
            </a:r>
          </a:p>
          <a:p>
            <a:pPr lvl="2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800" dirty="0"/>
              <a:t>Over half the views have come from outside the U.S.  </a:t>
            </a:r>
            <a:br>
              <a:rPr lang="en-US" sz="2800" dirty="0"/>
            </a:br>
            <a:r>
              <a:rPr lang="en-US" sz="2800" dirty="0"/>
              <a:t>(200 different countries) </a:t>
            </a:r>
          </a:p>
          <a:p>
            <a:pPr lvl="2" algn="l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hlinkClick r:id="rId3"/>
              </a:rPr>
              <a:t>http://www.youtube.com/user/ChemistryConnected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8709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573027" y="6554102"/>
            <a:ext cx="1045946" cy="228600"/>
          </a:xfrm>
        </p:spPr>
        <p:txBody>
          <a:bodyPr/>
          <a:lstStyle/>
          <a:p>
            <a:fld id="{29D81C1D-71AE-404E-8BFC-9F552A8A6EE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1B4ACB5-5AB9-49D4-B769-24189CC65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913" y="193803"/>
            <a:ext cx="10844922" cy="1507250"/>
          </a:xfrm>
        </p:spPr>
        <p:txBody>
          <a:bodyPr>
            <a:noAutofit/>
          </a:bodyPr>
          <a:lstStyle/>
          <a:p>
            <a:r>
              <a:rPr lang="en-US" sz="5400" b="1" spc="0" dirty="0">
                <a:ln w="0"/>
                <a:solidFill>
                  <a:schemeClr val="accent1"/>
                </a:solidFill>
              </a:rPr>
              <a:t>Today’s EdTech: Tuning in, getting </a:t>
            </a:r>
            <a:br>
              <a:rPr lang="en-US" sz="5400" b="1" spc="0" dirty="0">
                <a:ln w="0"/>
                <a:solidFill>
                  <a:schemeClr val="accent1"/>
                </a:solidFill>
              </a:rPr>
            </a:br>
            <a:r>
              <a:rPr lang="en-US" sz="5400" b="1" spc="0" dirty="0">
                <a:ln w="0"/>
                <a:solidFill>
                  <a:schemeClr val="accent1"/>
                </a:solidFill>
              </a:rPr>
              <a:t>turned on, and building relationships</a:t>
            </a:r>
          </a:p>
        </p:txBody>
      </p:sp>
      <p:pic>
        <p:nvPicPr>
          <p:cNvPr id="12" name="Picture 11" descr="wileyedtech-lsstarkey.png">
            <a:extLst>
              <a:ext uri="{FF2B5EF4-FFF2-40B4-BE49-F238E27FC236}">
                <a16:creationId xmlns:a16="http://schemas.microsoft.com/office/drawing/2014/main" id="{85816043-F5A8-4059-8D30-0BF63B40B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69" y="1737067"/>
            <a:ext cx="1904802" cy="19048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084AC2-EF0C-40F2-9F74-23B6A3C9AEB5}"/>
              </a:ext>
            </a:extLst>
          </p:cNvPr>
          <p:cNvSpPr txBox="1"/>
          <p:nvPr/>
        </p:nvSpPr>
        <p:spPr>
          <a:xfrm>
            <a:off x="3150953" y="2698220"/>
            <a:ext cx="1698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QR Code for my homepage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D15024-09EF-4A05-8CD4-5ACEF1E34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762" y="3873488"/>
            <a:ext cx="1520397" cy="1504476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687BF36-6F3A-4FAB-8AE6-2BEA4EAA87C8}"/>
              </a:ext>
            </a:extLst>
          </p:cNvPr>
          <p:cNvSpPr txBox="1">
            <a:spLocks/>
          </p:cNvSpPr>
          <p:nvPr/>
        </p:nvSpPr>
        <p:spPr>
          <a:xfrm>
            <a:off x="4849516" y="2449513"/>
            <a:ext cx="7124959" cy="3654555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Laurie S. Starkey</a:t>
            </a:r>
          </a:p>
          <a:p>
            <a:pPr defTabSz="914400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Cal Poly Pomona</a:t>
            </a:r>
          </a:p>
          <a:p>
            <a:pPr defTabSz="914400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Chemistry &amp; Biochemistry Dept.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4C2232-3BE7-452B-A09A-4056A5E6EECB}"/>
              </a:ext>
            </a:extLst>
          </p:cNvPr>
          <p:cNvSpPr txBox="1"/>
          <p:nvPr/>
        </p:nvSpPr>
        <p:spPr>
          <a:xfrm>
            <a:off x="2301671" y="2427056"/>
            <a:ext cx="1698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QR Code for my homepage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ED1711-99ED-420C-857B-237BB8B339BA}"/>
              </a:ext>
            </a:extLst>
          </p:cNvPr>
          <p:cNvSpPr txBox="1"/>
          <p:nvPr/>
        </p:nvSpPr>
        <p:spPr>
          <a:xfrm>
            <a:off x="568389" y="4169763"/>
            <a:ext cx="1698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Teaching &amp;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25068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C1D-71AE-404E-8BFC-9F552A8A6EE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Sharing your work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5B35280-DDB4-4813-AC77-D569A59F9B5A}"/>
              </a:ext>
            </a:extLst>
          </p:cNvPr>
          <p:cNvSpPr txBox="1">
            <a:spLocks/>
          </p:cNvSpPr>
          <p:nvPr/>
        </p:nvSpPr>
        <p:spPr>
          <a:xfrm>
            <a:off x="749300" y="808581"/>
            <a:ext cx="8229600" cy="60336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en-US" b="1" dirty="0">
                <a:solidFill>
                  <a:schemeClr val="accent1"/>
                </a:solidFill>
              </a:rPr>
              <a:t>Chemistry Connected YouTube Channel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1D3A83-E1A2-4B9A-A5C2-DE6F7BE68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23" y="1346813"/>
            <a:ext cx="9865659" cy="544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2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C1D-71AE-404E-8BFC-9F552A8A6EE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Scholarship of Teaching and Learning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795528"/>
            <a:ext cx="9821682" cy="70915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Making it Academic </a:t>
            </a:r>
            <a:r>
              <a:rPr lang="mr-IN" b="1" dirty="0"/>
              <a:t>–</a:t>
            </a:r>
            <a:r>
              <a:rPr lang="en-US" b="1" dirty="0"/>
              <a:t> </a:t>
            </a:r>
            <a:r>
              <a:rPr lang="en-US" b="1" dirty="0" err="1"/>
              <a:t>SoTL</a:t>
            </a:r>
            <a:r>
              <a:rPr lang="en-US" b="1" dirty="0"/>
              <a:t> Research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438177-A352-440D-8BAF-D71F353A9F2F}"/>
              </a:ext>
            </a:extLst>
          </p:cNvPr>
          <p:cNvSpPr/>
          <p:nvPr/>
        </p:nvSpPr>
        <p:spPr>
          <a:xfrm>
            <a:off x="425823" y="1543637"/>
            <a:ext cx="11111753" cy="442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SzPct val="85000"/>
            </a:pPr>
            <a:r>
              <a:rPr lang="en-US" sz="4000" dirty="0"/>
              <a:t>Turn your innovation into a research project!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3200" dirty="0"/>
              <a:t>Formulate a question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3200" dirty="0"/>
              <a:t>Collect data (can be a great “wow” factor)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3200" dirty="0"/>
              <a:t>Get IRB approval (Human Subjects)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3200" dirty="0"/>
              <a:t>Pre- vs. Post-Intervention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3200" dirty="0"/>
              <a:t>Quantitative and Qualitative data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3200" dirty="0"/>
              <a:t>Perform assessment; analyze data 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3200" dirty="0"/>
              <a:t>Share results with colleagues and the world!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3200" dirty="0"/>
              <a:t>Conference paper, Ed. Journal article, RTP</a:t>
            </a:r>
          </a:p>
        </p:txBody>
      </p:sp>
    </p:spTree>
    <p:extLst>
      <p:ext uri="{BB962C8B-B14F-4D97-AF65-F5344CB8AC3E}">
        <p14:creationId xmlns:p14="http://schemas.microsoft.com/office/powerpoint/2010/main" val="160227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C1D-71AE-404E-8BFC-9F552A8A6EE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Buy-in and support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107872" y="843766"/>
            <a:ext cx="11380873" cy="74810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Getting Buy-In and Support from Students, Faculty, Institution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7282CC-692D-499A-BFDE-DD057EC0B9A0}"/>
              </a:ext>
            </a:extLst>
          </p:cNvPr>
          <p:cNvSpPr txBox="1">
            <a:spLocks/>
          </p:cNvSpPr>
          <p:nvPr/>
        </p:nvSpPr>
        <p:spPr>
          <a:xfrm>
            <a:off x="-107872" y="1928675"/>
            <a:ext cx="11819480" cy="4267644"/>
          </a:xfrm>
          <a:prstGeom prst="rect">
            <a:avLst/>
          </a:prstGeom>
        </p:spPr>
        <p:txBody>
          <a:bodyPr wrap="square" lIns="182880" rIns="18288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4800" b="0" i="0" kern="1200" spc="-150" baseline="0">
                <a:solidFill>
                  <a:schemeClr val="accent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3000" dirty="0"/>
              <a:t>Poorly implemented interventions unlikely to succeed</a:t>
            </a:r>
          </a:p>
          <a:p>
            <a:pPr lvl="2" algn="l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3000" dirty="0"/>
              <a:t>If you are enthusiastic, students are likely to be too</a:t>
            </a:r>
          </a:p>
          <a:p>
            <a:pPr lvl="2" algn="l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3000" dirty="0"/>
              <a:t>Explain WHY you do what you do </a:t>
            </a:r>
            <a:r>
              <a:rPr lang="mr-IN" sz="3000" dirty="0"/>
              <a:t>–</a:t>
            </a:r>
            <a:r>
              <a:rPr lang="en-US" sz="3000" dirty="0"/>
              <a:t> pedagogy matters!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3000" dirty="0"/>
              <a:t>Share data and testimonials and data with colleagues – encourage a </a:t>
            </a:r>
            <a:r>
              <a:rPr lang="en-US" sz="3000" dirty="0" err="1"/>
              <a:t>SoTL</a:t>
            </a:r>
            <a:r>
              <a:rPr lang="en-US" sz="3000" dirty="0"/>
              <a:t>-supportive culture 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3000" dirty="0"/>
              <a:t>Institutional </a:t>
            </a:r>
            <a:r>
              <a:rPr lang="en-US" sz="3000" dirty="0">
                <a:latin typeface="Arial"/>
                <a:cs typeface="Arial"/>
              </a:rPr>
              <a:t>$</a:t>
            </a:r>
            <a:r>
              <a:rPr lang="en-US" sz="3000" dirty="0" err="1"/>
              <a:t>upport</a:t>
            </a:r>
            <a:r>
              <a:rPr lang="en-US" sz="3000" dirty="0"/>
              <a:t>: workshops, summer institutes, release time, mini-grants, free iPads (!), Faculty Learning Communities (clicker, </a:t>
            </a:r>
            <a:r>
              <a:rPr lang="en-US" sz="3000" dirty="0" err="1"/>
              <a:t>SoTL</a:t>
            </a:r>
            <a:r>
              <a:rPr lang="en-US" sz="3000" dirty="0"/>
              <a:t>, EdTech)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3000" dirty="0"/>
              <a:t>Collaborate with research students, other institutions…</a:t>
            </a:r>
          </a:p>
        </p:txBody>
      </p:sp>
    </p:spTree>
    <p:extLst>
      <p:ext uri="{BB962C8B-B14F-4D97-AF65-F5344CB8AC3E}">
        <p14:creationId xmlns:p14="http://schemas.microsoft.com/office/powerpoint/2010/main" val="100795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C1D-71AE-404E-8BFC-9F552A8A6EE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Take-Home message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107872" y="843766"/>
            <a:ext cx="11380873" cy="608516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Take-Home Message: Variety in Teaching = Engaged Students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7282CC-692D-499A-BFDE-DD057EC0B9A0}"/>
              </a:ext>
            </a:extLst>
          </p:cNvPr>
          <p:cNvSpPr txBox="1">
            <a:spLocks/>
          </p:cNvSpPr>
          <p:nvPr/>
        </p:nvSpPr>
        <p:spPr>
          <a:xfrm>
            <a:off x="-107872" y="1344706"/>
            <a:ext cx="12142990" cy="4669528"/>
          </a:xfrm>
          <a:prstGeom prst="rect">
            <a:avLst/>
          </a:prstGeom>
        </p:spPr>
        <p:txBody>
          <a:bodyPr wrap="square" lIns="182880" rIns="18288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4800" b="0" i="0" kern="1200" spc="-150" baseline="0">
                <a:solidFill>
                  <a:schemeClr val="accent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Bef>
                <a:spcPts val="1200"/>
              </a:spcBef>
              <a:buFont typeface="Arial"/>
              <a:buChar char="•"/>
            </a:pPr>
            <a:r>
              <a:rPr lang="en-US" sz="3000" dirty="0"/>
              <a:t>Audiovisual presentations blows away text and builds relationships</a:t>
            </a:r>
          </a:p>
          <a:p>
            <a:pPr lvl="1" algn="l">
              <a:spcBef>
                <a:spcPts val="1200"/>
              </a:spcBef>
              <a:buFont typeface="Arial"/>
              <a:buChar char="•"/>
            </a:pPr>
            <a:r>
              <a:rPr lang="en-US" sz="3000" dirty="0"/>
              <a:t>Interactive lessons exercise different “muscles”</a:t>
            </a:r>
          </a:p>
          <a:p>
            <a:pPr lvl="1" algn="l">
              <a:spcBef>
                <a:spcPts val="1200"/>
              </a:spcBef>
              <a:buFont typeface="Arial"/>
              <a:buChar char="•"/>
            </a:pPr>
            <a:r>
              <a:rPr lang="en-US" sz="3000" dirty="0"/>
              <a:t>Teaching to learning styles is a “</a:t>
            </a:r>
            <a:r>
              <a:rPr lang="en-US" sz="3000" dirty="0">
                <a:hlinkClick r:id="rId2"/>
              </a:rPr>
              <a:t>neuromyth</a:t>
            </a:r>
            <a:r>
              <a:rPr lang="en-US" sz="3000" dirty="0"/>
              <a:t>,” </a:t>
            </a:r>
            <a:br>
              <a:rPr lang="en-US" sz="3000" dirty="0"/>
            </a:br>
            <a:r>
              <a:rPr lang="en-US" sz="3000" dirty="0"/>
              <a:t>but audio &amp; captioning helps ALL learners</a:t>
            </a:r>
          </a:p>
          <a:p>
            <a:pPr lvl="1" algn="l">
              <a:spcBef>
                <a:spcPts val="1200"/>
              </a:spcBef>
              <a:buFont typeface="Arial"/>
              <a:buChar char="•"/>
            </a:pPr>
            <a:r>
              <a:rPr lang="en-US" sz="3000" dirty="0"/>
              <a:t>Online tools offer asynchronous and mobile delivery, </a:t>
            </a:r>
            <a:br>
              <a:rPr lang="en-US" sz="3000" dirty="0"/>
            </a:br>
            <a:r>
              <a:rPr lang="en-US" sz="3000" dirty="0"/>
              <a:t>pause button, unlimited replay, etc.</a:t>
            </a:r>
          </a:p>
          <a:p>
            <a:pPr lvl="1" algn="l">
              <a:spcBef>
                <a:spcPts val="1200"/>
              </a:spcBef>
              <a:buFont typeface="Arial"/>
              <a:buChar char="•"/>
            </a:pPr>
            <a:r>
              <a:rPr lang="en-US" sz="3000" b="1" dirty="0"/>
              <a:t>Most students need more than textbook support! </a:t>
            </a:r>
            <a:br>
              <a:rPr lang="en-US" sz="3000" b="1" dirty="0"/>
            </a:br>
            <a:r>
              <a:rPr lang="en-US" sz="3000" dirty="0"/>
              <a:t>Online homework and adaptive learning tools enable </a:t>
            </a:r>
            <a:br>
              <a:rPr lang="en-US" sz="3000" dirty="0"/>
            </a:br>
            <a:r>
              <a:rPr lang="en-US" sz="3000" dirty="0"/>
              <a:t>immediate feedback/ formative assessment</a:t>
            </a:r>
          </a:p>
        </p:txBody>
      </p:sp>
    </p:spTree>
    <p:extLst>
      <p:ext uri="{BB962C8B-B14F-4D97-AF65-F5344CB8AC3E}">
        <p14:creationId xmlns:p14="http://schemas.microsoft.com/office/powerpoint/2010/main" val="342754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lsstarkey\AppData\Local\Microsoft\Windows\Temporary Internet Files\Content.IE5\512250S4\heart-of-love-13272337888Z3[1].jpg">
            <a:extLst>
              <a:ext uri="{FF2B5EF4-FFF2-40B4-BE49-F238E27FC236}">
                <a16:creationId xmlns:a16="http://schemas.microsoft.com/office/drawing/2014/main" id="{19343D1B-D70E-4635-9DFB-7C106C2A3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66" y="1840999"/>
            <a:ext cx="5135203" cy="340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C1D-71AE-404E-8BFC-9F552A8A6EE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3186" y="867261"/>
            <a:ext cx="11380873" cy="60851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Support &amp; Acknowledgments 	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7282CC-692D-499A-BFDE-DD057EC0B9A0}"/>
              </a:ext>
            </a:extLst>
          </p:cNvPr>
          <p:cNvSpPr txBox="1">
            <a:spLocks/>
          </p:cNvSpPr>
          <p:nvPr/>
        </p:nvSpPr>
        <p:spPr>
          <a:xfrm>
            <a:off x="-107872" y="1232483"/>
            <a:ext cx="12142990" cy="4899376"/>
          </a:xfrm>
          <a:prstGeom prst="rect">
            <a:avLst/>
          </a:prstGeom>
        </p:spPr>
        <p:txBody>
          <a:bodyPr wrap="square" lIns="182880" rIns="18288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4800" b="0" i="0" kern="1200" spc="-150" baseline="0">
                <a:solidFill>
                  <a:schemeClr val="accent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en-US" sz="3200" b="1" dirty="0">
                <a:solidFill>
                  <a:schemeClr val="tx1"/>
                </a:solidFill>
              </a:rPr>
              <a:t>CPP Faculty Center for Professional Development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i="1" dirty="0">
                <a:solidFill>
                  <a:schemeClr val="tx1"/>
                </a:solidFill>
              </a:rPr>
              <a:t>Investigating Teaching &amp; Learning Fellowship, Connecting </a:t>
            </a:r>
            <a:br>
              <a:rPr lang="en-US" sz="3200" i="1" dirty="0">
                <a:solidFill>
                  <a:schemeClr val="tx1"/>
                </a:solidFill>
              </a:rPr>
            </a:br>
            <a:r>
              <a:rPr lang="en-US" sz="3200" i="1" dirty="0">
                <a:solidFill>
                  <a:schemeClr val="tx1"/>
                </a:solidFill>
              </a:rPr>
              <a:t>Learning &amp; Technology FLC, Clicker FLC, countless workshops</a:t>
            </a:r>
            <a:br>
              <a:rPr lang="en-US" sz="3200" i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Dr. Victoria Bhavsar, </a:t>
            </a:r>
            <a:r>
              <a:rPr lang="en-US" altLang="en-US" sz="3200" b="1" dirty="0">
                <a:solidFill>
                  <a:schemeClr val="tx1"/>
                </a:solidFill>
              </a:rPr>
              <a:t>Dr. Peggy Perry, Dr. Carol Holder</a:t>
            </a:r>
          </a:p>
          <a:p>
            <a:pPr algn="ctr">
              <a:spcBef>
                <a:spcPts val="1800"/>
              </a:spcBef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CPP eLearning, CPP </a:t>
            </a:r>
            <a:r>
              <a:rPr lang="en-US" sz="3200" b="1" dirty="0" err="1">
                <a:solidFill>
                  <a:schemeClr val="tx1"/>
                </a:solidFill>
              </a:rPr>
              <a:t>Mediavision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i="1" dirty="0">
                <a:solidFill>
                  <a:schemeClr val="tx1"/>
                </a:solidFill>
              </a:rPr>
              <a:t>Animations, Lightboard, Video production</a:t>
            </a:r>
          </a:p>
          <a:p>
            <a:pPr algn="ctr">
              <a:lnSpc>
                <a:spcPct val="80000"/>
              </a:lnSpc>
            </a:pPr>
            <a:r>
              <a:rPr lang="en-US" altLang="en-US" sz="3200" b="1" dirty="0">
                <a:solidFill>
                  <a:schemeClr val="tx1"/>
                </a:solidFill>
              </a:rPr>
              <a:t>Terry Hogan, April Dawn, Bo Choi, Tommy Gaston, Erick Zelaya</a:t>
            </a:r>
          </a:p>
          <a:p>
            <a:pPr algn="ctr">
              <a:spcBef>
                <a:spcPts val="1800"/>
              </a:spcBef>
            </a:pPr>
            <a:r>
              <a:rPr lang="en-US" sz="3200" b="1" dirty="0">
                <a:solidFill>
                  <a:schemeClr val="tx1"/>
                </a:solidFill>
              </a:rPr>
              <a:t>Grants: CSU Course Redesign with Tech x3, CPP SPICE x2, CSUPERB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1100" b="1" dirty="0">
                <a:solidFill>
                  <a:schemeClr val="tx1"/>
                </a:solidFill>
              </a:rPr>
              <a:t> 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1600" b="1" i="1" dirty="0">
                <a:solidFill>
                  <a:schemeClr val="tx1"/>
                </a:solidFill>
              </a:rPr>
              <a:t>Photo by Logan Crouch, duck pond 9_MG_1140 </a:t>
            </a:r>
            <a:endParaRPr lang="en-US" sz="1600" i="1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lsstarkey\AppData\Local\Microsoft\Windows\Temporary Internet Files\Content.IE5\9UOJFD5K\dollar-signs-money-clip-art-thumb2184272[1].jpg">
            <a:extLst>
              <a:ext uri="{FF2B5EF4-FFF2-40B4-BE49-F238E27FC236}">
                <a16:creationId xmlns:a16="http://schemas.microsoft.com/office/drawing/2014/main" id="{09CA839E-8706-4F31-9065-3EB1D386B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0" y="4840020"/>
            <a:ext cx="835164" cy="115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82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C1D-71AE-404E-8BFC-9F552A8A6EE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Questions?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Laurie Starkey</a:t>
            </a:r>
          </a:p>
          <a:p>
            <a:endParaRPr lang="en-US" dirty="0"/>
          </a:p>
          <a:p>
            <a:r>
              <a:rPr lang="en-US" dirty="0"/>
              <a:t>Cal Poly Pomona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lsstarkey@cpp.edu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735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C1D-71AE-404E-8BFC-9F552A8A6EE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E76254-133A-465E-9D60-D9E5B18F661C}"/>
              </a:ext>
            </a:extLst>
          </p:cNvPr>
          <p:cNvSpPr txBox="1">
            <a:spLocks/>
          </p:cNvSpPr>
          <p:nvPr/>
        </p:nvSpPr>
        <p:spPr>
          <a:xfrm>
            <a:off x="1667959" y="107261"/>
            <a:ext cx="8229600" cy="12057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</a:rPr>
              <a:t>Goal: deep, sustained learning</a:t>
            </a:r>
            <a:br>
              <a:rPr lang="en-US" sz="3600" b="1" dirty="0">
                <a:solidFill>
                  <a:schemeClr val="accent1"/>
                </a:solidFill>
              </a:rPr>
            </a:br>
            <a:r>
              <a:rPr lang="en-US" sz="3600" b="1" dirty="0">
                <a:solidFill>
                  <a:schemeClr val="accent1"/>
                </a:solidFill>
              </a:rPr>
              <a:t>Challenge: how do we…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CA80512-ED57-4A35-9212-C2B23F880188}"/>
              </a:ext>
            </a:extLst>
          </p:cNvPr>
          <p:cNvSpPr txBox="1">
            <a:spLocks/>
          </p:cNvSpPr>
          <p:nvPr/>
        </p:nvSpPr>
        <p:spPr>
          <a:xfrm>
            <a:off x="640846" y="1065434"/>
            <a:ext cx="8780318" cy="4504093"/>
          </a:xfrm>
          <a:prstGeom prst="rect">
            <a:avLst/>
          </a:prstGeom>
        </p:spPr>
        <p:txBody>
          <a:bodyPr lIns="182880" rIns="18288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4800" b="0" i="0" kern="1200" spc="-150" baseline="0">
                <a:solidFill>
                  <a:schemeClr val="tx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Keep our students coming to class…and awake in class?</a:t>
            </a:r>
          </a:p>
          <a:p>
            <a:r>
              <a:rPr lang="en-US" dirty="0"/>
              <a:t>Maintain communication with our students?</a:t>
            </a:r>
          </a:p>
          <a:p>
            <a:r>
              <a:rPr lang="en-US" dirty="0"/>
              <a:t>Help develop confidence and community?</a:t>
            </a:r>
          </a:p>
          <a:p>
            <a:r>
              <a:rPr lang="en-US" dirty="0"/>
              <a:t>Know where our students are struggling?</a:t>
            </a:r>
          </a:p>
          <a:p>
            <a:r>
              <a:rPr lang="en-US" dirty="0"/>
              <a:t>Help students identify where they are struggling?</a:t>
            </a:r>
          </a:p>
          <a:p>
            <a:r>
              <a:rPr lang="en-US" dirty="0"/>
              <a:t>Provide help when students need it? (24/7!)</a:t>
            </a:r>
          </a:p>
          <a:p>
            <a:r>
              <a:rPr lang="en-US" dirty="0"/>
              <a:t>Help students who can’t come to class?</a:t>
            </a:r>
          </a:p>
          <a:p>
            <a:r>
              <a:rPr lang="en-US" dirty="0"/>
              <a:t>Provide abundant and timely feedback?</a:t>
            </a:r>
          </a:p>
          <a:p>
            <a:r>
              <a:rPr lang="en-US" dirty="0"/>
              <a:t>Stay excited about teaching the same class year after year?</a:t>
            </a:r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76C2FD-5F36-4494-B511-E69BE6E4616A}"/>
              </a:ext>
            </a:extLst>
          </p:cNvPr>
          <p:cNvSpPr txBox="1"/>
          <p:nvPr/>
        </p:nvSpPr>
        <p:spPr>
          <a:xfrm>
            <a:off x="2535382" y="5498157"/>
            <a:ext cx="73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Technology can help!</a:t>
            </a:r>
          </a:p>
        </p:txBody>
      </p:sp>
    </p:spTree>
    <p:extLst>
      <p:ext uri="{BB962C8B-B14F-4D97-AF65-F5344CB8AC3E}">
        <p14:creationId xmlns:p14="http://schemas.microsoft.com/office/powerpoint/2010/main" val="167435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C1D-71AE-404E-8BFC-9F552A8A6EE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Teaching &amp; learning with technology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E193C41-271B-44B7-BE9F-C399236C8E2C}"/>
              </a:ext>
            </a:extLst>
          </p:cNvPr>
          <p:cNvSpPr txBox="1">
            <a:spLocks/>
          </p:cNvSpPr>
          <p:nvPr/>
        </p:nvSpPr>
        <p:spPr>
          <a:xfrm>
            <a:off x="-151249" y="1360304"/>
            <a:ext cx="8417628" cy="4475719"/>
          </a:xfrm>
          <a:prstGeom prst="rect">
            <a:avLst/>
          </a:prstGeom>
        </p:spPr>
        <p:txBody>
          <a:bodyPr wrap="square" lIns="182880" rIns="18288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4800" b="0" i="0" kern="1200" spc="-150" baseline="0">
                <a:solidFill>
                  <a:schemeClr val="accent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192" lvl="1" algn="l">
              <a:spcBef>
                <a:spcPts val="600"/>
              </a:spcBef>
            </a:pPr>
            <a:r>
              <a:rPr lang="en-US" sz="3000" b="1" dirty="0"/>
              <a:t>Online homework from publisher </a:t>
            </a:r>
            <a:br>
              <a:rPr lang="en-US" sz="3000" dirty="0"/>
            </a:br>
            <a:r>
              <a:rPr lang="en-US" sz="3000" dirty="0"/>
              <a:t>(24/7 and immediate feedback, auto-grading)</a:t>
            </a:r>
          </a:p>
          <a:p>
            <a:pPr lvl="1" algn="l">
              <a:spcBef>
                <a:spcPts val="600"/>
              </a:spcBef>
              <a:buFont typeface="Arial"/>
              <a:buChar char="•"/>
            </a:pPr>
            <a:r>
              <a:rPr lang="en-US" sz="3000" dirty="0"/>
              <a:t>Skill-building, drill-type quizzes </a:t>
            </a:r>
            <a:br>
              <a:rPr lang="en-US" sz="3000" dirty="0"/>
            </a:br>
            <a:r>
              <a:rPr lang="en-US" sz="3000" dirty="0"/>
              <a:t>(can create in Blackboard)</a:t>
            </a:r>
          </a:p>
          <a:p>
            <a:pPr lvl="1" algn="l">
              <a:spcBef>
                <a:spcPts val="600"/>
              </a:spcBef>
              <a:buFont typeface="Arial"/>
              <a:buChar char="•"/>
            </a:pPr>
            <a:r>
              <a:rPr lang="en-US" sz="3000" dirty="0"/>
              <a:t>Adaptive learning  </a:t>
            </a:r>
          </a:p>
          <a:p>
            <a:pPr lvl="2" algn="l">
              <a:spcBef>
                <a:spcPts val="600"/>
              </a:spcBef>
              <a:buFont typeface="Arial"/>
              <a:buChar char="•"/>
            </a:pPr>
            <a:r>
              <a:rPr lang="en-US" sz="2700" dirty="0"/>
              <a:t>measures competency level for </a:t>
            </a:r>
            <a:br>
              <a:rPr lang="en-US" sz="2700" dirty="0"/>
            </a:br>
            <a:r>
              <a:rPr lang="en-US" sz="2700" dirty="0"/>
              <a:t>each SLO and customizes </a:t>
            </a:r>
            <a:br>
              <a:rPr lang="en-US" sz="2700" dirty="0"/>
            </a:br>
            <a:r>
              <a:rPr lang="en-US" sz="2700" dirty="0"/>
              <a:t>assignments </a:t>
            </a:r>
          </a:p>
          <a:p>
            <a:pPr lvl="2" algn="l">
              <a:spcBef>
                <a:spcPts val="600"/>
              </a:spcBef>
              <a:buFont typeface="Arial"/>
              <a:buChar char="•"/>
            </a:pPr>
            <a:r>
              <a:rPr lang="en-US" sz="2700" dirty="0"/>
              <a:t>STEM: ideal for students with </a:t>
            </a:r>
            <a:br>
              <a:rPr lang="en-US" sz="2700" dirty="0"/>
            </a:br>
            <a:r>
              <a:rPr lang="en-US" sz="2700" dirty="0"/>
              <a:t>weak pre-requisite skills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3CE08A6-85C3-408C-8B11-0FB9225A88EA}"/>
              </a:ext>
            </a:extLst>
          </p:cNvPr>
          <p:cNvSpPr txBox="1">
            <a:spLocks/>
          </p:cNvSpPr>
          <p:nvPr/>
        </p:nvSpPr>
        <p:spPr>
          <a:xfrm>
            <a:off x="349624" y="795528"/>
            <a:ext cx="10757647" cy="8181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/>
                </a:solidFill>
              </a:rPr>
              <a:t>Online Homework = Favorable Feedback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A7DB49-24B0-4E24-ABAF-CC7A0B5A8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600" y="1737005"/>
            <a:ext cx="4057564" cy="421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C1D-71AE-404E-8BFC-9F552A8A6EE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" y="628567"/>
            <a:ext cx="10332720" cy="374612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Online Homework = Favorable Feedback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Teaching &amp; learning with technology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057438-7AA4-4513-B54C-40A0D3CB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994" y="1324014"/>
            <a:ext cx="8721633" cy="6440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AEC156-1856-4E6A-96EF-B29B7B937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427" y="1968040"/>
            <a:ext cx="1981200" cy="4394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02378F-2482-44FD-ABE5-04BCDDAC9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984" y="2018748"/>
            <a:ext cx="1905000" cy="466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6B27B3-B182-4631-AEF4-E61F893F3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942" y="1968040"/>
            <a:ext cx="1714500" cy="469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5AEDBB-919B-4108-BFF7-503185B1A8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1420" y="1993900"/>
            <a:ext cx="18415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C1D-71AE-404E-8BFC-9F552A8A6EE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093" y="649224"/>
            <a:ext cx="10332720" cy="374612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Technology for Lab Preparation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Teaching &amp; learning with technology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E193C41-271B-44B7-BE9F-C399236C8E2C}"/>
              </a:ext>
            </a:extLst>
          </p:cNvPr>
          <p:cNvSpPr txBox="1">
            <a:spLocks/>
          </p:cNvSpPr>
          <p:nvPr/>
        </p:nvSpPr>
        <p:spPr>
          <a:xfrm>
            <a:off x="349624" y="1586753"/>
            <a:ext cx="8417628" cy="4475719"/>
          </a:xfrm>
          <a:prstGeom prst="rect">
            <a:avLst/>
          </a:prstGeom>
        </p:spPr>
        <p:txBody>
          <a:bodyPr wrap="square" lIns="182880" rIns="18288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4800" b="0" i="0" kern="1200" spc="-150" baseline="0">
                <a:solidFill>
                  <a:schemeClr val="accent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192" lvl="1" algn="l">
              <a:spcBef>
                <a:spcPts val="600"/>
              </a:spcBef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AD43C5-2EEE-41BB-B98A-6C80432C3275}"/>
              </a:ext>
            </a:extLst>
          </p:cNvPr>
          <p:cNvSpPr/>
          <p:nvPr/>
        </p:nvSpPr>
        <p:spPr>
          <a:xfrm>
            <a:off x="103093" y="1433862"/>
            <a:ext cx="11004177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800" b="1" dirty="0"/>
              <a:t>Online Quizzes </a:t>
            </a:r>
            <a:r>
              <a:rPr lang="en-US" sz="2800" dirty="0"/>
              <a:t>(Blackboard): </a:t>
            </a:r>
            <a:br>
              <a:rPr lang="en-US" sz="2800" dirty="0"/>
            </a:br>
            <a:r>
              <a:rPr lang="en-US" sz="2800" dirty="0"/>
              <a:t>27/7, instant feedback, formative assessment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b="1" dirty="0"/>
              <a:t>Animations</a:t>
            </a:r>
            <a:r>
              <a:rPr lang="en-US" sz="2800" dirty="0"/>
              <a:t> (with worksheet) </a:t>
            </a:r>
            <a:r>
              <a:rPr lang="en-US" sz="2800" dirty="0">
                <a:hlinkClick r:id="rId2"/>
              </a:rPr>
              <a:t>TLC</a:t>
            </a:r>
            <a:r>
              <a:rPr lang="en-US" sz="2800" dirty="0"/>
              <a:t> | </a:t>
            </a:r>
            <a:r>
              <a:rPr lang="en-US" sz="2800" dirty="0">
                <a:hlinkClick r:id="rId3"/>
              </a:rPr>
              <a:t>Extraction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95EC76-3424-49FB-BF98-29B1DCCAE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2" y="3059522"/>
            <a:ext cx="5543931" cy="29563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8B5551-3446-4EDE-8028-902600B27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1763" y="2905412"/>
            <a:ext cx="4513729" cy="3197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837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C1D-71AE-404E-8BFC-9F552A8A6EE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" y="637794"/>
            <a:ext cx="10332720" cy="374612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Technology for Lab Preparation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Teaching &amp; learning with technology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F2AD0A-57DA-4B2A-81D4-5DC569A1A98F}"/>
              </a:ext>
            </a:extLst>
          </p:cNvPr>
          <p:cNvSpPr/>
          <p:nvPr/>
        </p:nvSpPr>
        <p:spPr>
          <a:xfrm>
            <a:off x="2042428" y="5239897"/>
            <a:ext cx="81071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i="1" dirty="0"/>
              <a:t>Benefits: unlimited time, asynchronous, reviewable, available in the future (website/YouTube vs. LMS)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0EFFCA-1CE6-4B27-B4BD-2D25D66168FE}"/>
              </a:ext>
            </a:extLst>
          </p:cNvPr>
          <p:cNvSpPr/>
          <p:nvPr/>
        </p:nvSpPr>
        <p:spPr>
          <a:xfrm>
            <a:off x="475284" y="2192969"/>
            <a:ext cx="58585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Online Tutorials </a:t>
            </a:r>
            <a:br>
              <a:rPr lang="en-US" sz="3200" b="1" dirty="0"/>
            </a:br>
            <a:r>
              <a:rPr lang="en-US" sz="3200" b="1" dirty="0"/>
              <a:t>- </a:t>
            </a:r>
            <a:r>
              <a:rPr lang="en-US" sz="3200" dirty="0"/>
              <a:t>Adobe Presenter (Pp plug-in)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EEB31A-400A-4963-BAFC-1CA293D71FB6}"/>
              </a:ext>
            </a:extLst>
          </p:cNvPr>
          <p:cNvSpPr/>
          <p:nvPr/>
        </p:nvSpPr>
        <p:spPr>
          <a:xfrm>
            <a:off x="505044" y="3206258"/>
            <a:ext cx="52234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- Flash/HTML5 animations </a:t>
            </a:r>
            <a:br>
              <a:rPr lang="en-US" sz="3200" dirty="0"/>
            </a:br>
            <a:r>
              <a:rPr lang="en-US" sz="3200" dirty="0"/>
              <a:t>- filming of demos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1237E9-A859-427D-B3C4-EDC2CF0A85A6}"/>
              </a:ext>
            </a:extLst>
          </p:cNvPr>
          <p:cNvSpPr/>
          <p:nvPr/>
        </p:nvSpPr>
        <p:spPr>
          <a:xfrm>
            <a:off x="475284" y="4183217"/>
            <a:ext cx="58585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- over 38,500 worldwide visitors</a:t>
            </a:r>
          </a:p>
          <a:p>
            <a:r>
              <a:rPr lang="en-US" sz="3200" dirty="0"/>
              <a:t>   to website since 2008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CA19A8-05A9-4D34-80C3-9E02DF9FE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528" y="1901182"/>
            <a:ext cx="4099428" cy="33592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FCAADD-0DE3-43F5-B19F-FA6274B3B9C4}"/>
              </a:ext>
            </a:extLst>
          </p:cNvPr>
          <p:cNvSpPr/>
          <p:nvPr/>
        </p:nvSpPr>
        <p:spPr>
          <a:xfrm>
            <a:off x="2085549" y="1336903"/>
            <a:ext cx="97568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192" lvl="1" indent="0">
              <a:spcAft>
                <a:spcPts val="1200"/>
              </a:spcAft>
              <a:buNone/>
            </a:pPr>
            <a:r>
              <a:rPr lang="en-US" sz="3200" u="sng" dirty="0">
                <a:hlinkClick r:id="rId3"/>
              </a:rPr>
              <a:t>http://www.cpp.edu/~lsstarkey/ochemlab 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917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C1D-71AE-404E-8BFC-9F552A8A6EE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" y="637795"/>
            <a:ext cx="10332720" cy="83667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Prelab Quiz: Sketch Distillation Apparatus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Assessment of technology</a:t>
            </a:r>
          </a:p>
        </p:txBody>
      </p:sp>
      <p:graphicFrame>
        <p:nvGraphicFramePr>
          <p:cNvPr id="14" name="Object 3">
            <a:extLst>
              <a:ext uri="{FF2B5EF4-FFF2-40B4-BE49-F238E27FC236}">
                <a16:creationId xmlns:a16="http://schemas.microsoft.com/office/drawing/2014/main" id="{805CBDC9-DAA0-46D4-93DD-CCCBD37C40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311410"/>
              </p:ext>
            </p:extLst>
          </p:nvPr>
        </p:nvGraphicFramePr>
        <p:xfrm>
          <a:off x="2891118" y="1803960"/>
          <a:ext cx="7132378" cy="4825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Box 5">
            <a:extLst>
              <a:ext uri="{FF2B5EF4-FFF2-40B4-BE49-F238E27FC236}">
                <a16:creationId xmlns:a16="http://schemas.microsoft.com/office/drawing/2014/main" id="{A4E3BA44-2741-4C05-A33D-6C322BDE5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9435" y="1389011"/>
            <a:ext cx="79030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Percent of Students at each Score (Max Score = 10 </a:t>
            </a:r>
            <a:r>
              <a:rPr lang="en-US" sz="2800" dirty="0"/>
              <a:t>points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387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1C1D-71AE-404E-8BFC-9F552A8A6EE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770" y="640960"/>
            <a:ext cx="9821682" cy="151333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Prelab Survey: Confidence in </a:t>
            </a:r>
            <a:br>
              <a:rPr lang="en-US" b="1" dirty="0"/>
            </a:br>
            <a:r>
              <a:rPr lang="en-US" b="1" dirty="0"/>
              <a:t>Running Distillation Experiment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Assessment of technology</a:t>
            </a: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88A45740-31F6-4810-83EE-A53AB21AFF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273576"/>
              </p:ext>
            </p:extLst>
          </p:nvPr>
        </p:nvGraphicFramePr>
        <p:xfrm>
          <a:off x="2717281" y="2082019"/>
          <a:ext cx="6519929" cy="472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4">
            <a:extLst>
              <a:ext uri="{FF2B5EF4-FFF2-40B4-BE49-F238E27FC236}">
                <a16:creationId xmlns:a16="http://schemas.microsoft.com/office/drawing/2014/main" id="{20F36C9B-7996-45C3-8F75-BE2B666C3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927" y="5678617"/>
            <a:ext cx="1855900" cy="38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Mean = 5.0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E33CC2EF-D024-40B3-92CC-7E671E7E6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964" y="5674068"/>
            <a:ext cx="1855900" cy="38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Mean = 7.6</a:t>
            </a:r>
          </a:p>
        </p:txBody>
      </p:sp>
    </p:spTree>
    <p:extLst>
      <p:ext uri="{BB962C8B-B14F-4D97-AF65-F5344CB8AC3E}">
        <p14:creationId xmlns:p14="http://schemas.microsoft.com/office/powerpoint/2010/main" val="315554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  <p:bldP spid="8" grpId="0"/>
      <p:bldP spid="9" grpId="0"/>
    </p:bldLst>
  </p:timing>
</p:sld>
</file>

<file path=ppt/theme/theme1.xml><?xml version="1.0" encoding="utf-8"?>
<a:theme xmlns:a="http://schemas.openxmlformats.org/drawingml/2006/main" name="Wiley-corporate-6192017-teal-Mac">
  <a:themeElements>
    <a:clrScheme name="Wiley EMEA Sales">
      <a:dk1>
        <a:srgbClr val="000000"/>
      </a:dk1>
      <a:lt1>
        <a:srgbClr val="FFFFFF"/>
      </a:lt1>
      <a:dk2>
        <a:srgbClr val="414146"/>
      </a:dk2>
      <a:lt2>
        <a:srgbClr val="D8D9DA"/>
      </a:lt2>
      <a:accent1>
        <a:srgbClr val="009CA9"/>
      </a:accent1>
      <a:accent2>
        <a:srgbClr val="003851"/>
      </a:accent2>
      <a:accent3>
        <a:srgbClr val="02E8FB"/>
      </a:accent3>
      <a:accent4>
        <a:srgbClr val="FFD905"/>
      </a:accent4>
      <a:accent5>
        <a:srgbClr val="FFAF05"/>
      </a:accent5>
      <a:accent6>
        <a:srgbClr val="EB431B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ley-corporate-6192017-teal-Mac" id="{904BAB11-473C-F646-913E-76624756D0A0}" vid="{FF56C473-C6E5-D04C-9EA4-274E5790FE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Wiley-corporate-6192017-teal-PC</Template>
  <TotalTime>0</TotalTime>
  <Words>884</Words>
  <Application>Microsoft Office PowerPoint</Application>
  <PresentationFormat>Widescreen</PresentationFormat>
  <Paragraphs>163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Franklin Gothic Book</vt:lpstr>
      <vt:lpstr>Franklin Gothic Medium</vt:lpstr>
      <vt:lpstr>Open Sans</vt:lpstr>
      <vt:lpstr>Open Sans Light</vt:lpstr>
      <vt:lpstr>Open Sans Semibold</vt:lpstr>
      <vt:lpstr>Source Serif Pro</vt:lpstr>
      <vt:lpstr>Wingdings 2</vt:lpstr>
      <vt:lpstr>Wiley-corporate-6192017-teal-Mac</vt:lpstr>
      <vt:lpstr>Wiley Teaching and Learning Summit</vt:lpstr>
      <vt:lpstr>Today’s EdTech: Tuning in, getting  turned on, and building relationships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 Questions?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2017-11-21T18:34:53Z</dcterms:created>
  <dcterms:modified xsi:type="dcterms:W3CDTF">2019-03-11T04:21:20Z</dcterms:modified>
</cp:coreProperties>
</file>